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7"/>
  </p:notesMasterIdLst>
  <p:sldIdLst>
    <p:sldId id="256" r:id="rId2"/>
    <p:sldId id="259" r:id="rId3"/>
    <p:sldId id="258" r:id="rId4"/>
    <p:sldId id="269" r:id="rId5"/>
    <p:sldId id="262" r:id="rId6"/>
    <p:sldId id="264" r:id="rId7"/>
    <p:sldId id="290" r:id="rId8"/>
    <p:sldId id="270" r:id="rId9"/>
    <p:sldId id="271" r:id="rId10"/>
    <p:sldId id="274" r:id="rId11"/>
    <p:sldId id="275" r:id="rId12"/>
    <p:sldId id="277" r:id="rId13"/>
    <p:sldId id="291" r:id="rId14"/>
    <p:sldId id="276" r:id="rId15"/>
    <p:sldId id="278" r:id="rId16"/>
    <p:sldId id="279" r:id="rId17"/>
    <p:sldId id="280" r:id="rId18"/>
    <p:sldId id="285" r:id="rId19"/>
    <p:sldId id="286" r:id="rId20"/>
    <p:sldId id="288" r:id="rId21"/>
    <p:sldId id="283" r:id="rId22"/>
    <p:sldId id="295" r:id="rId23"/>
    <p:sldId id="296" r:id="rId24"/>
    <p:sldId id="289" r:id="rId25"/>
    <p:sldId id="294"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431"/>
    <p:restoredTop sz="94263"/>
  </p:normalViewPr>
  <p:slideViewPr>
    <p:cSldViewPr snapToGrid="0">
      <p:cViewPr varScale="1">
        <p:scale>
          <a:sx n="105" d="100"/>
          <a:sy n="105" d="100"/>
        </p:scale>
        <p:origin x="208" y="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D23C8-B808-AA4D-8250-B34A4BE6597A}" type="datetimeFigureOut">
              <a:rPr lang="en-US" smtClean="0"/>
              <a:t>9/16/24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34AFF1-0198-7243-8CCA-B428E203F30D}" type="slidenum">
              <a:rPr lang="en-US" smtClean="0"/>
              <a:t>‹#›</a:t>
            </a:fld>
            <a:endParaRPr lang="en-US" dirty="0"/>
          </a:p>
        </p:txBody>
      </p:sp>
    </p:spTree>
    <p:extLst>
      <p:ext uri="{BB962C8B-B14F-4D97-AF65-F5344CB8AC3E}">
        <p14:creationId xmlns:p14="http://schemas.microsoft.com/office/powerpoint/2010/main" val="4199903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34AFF1-0198-7243-8CCA-B428E203F30D}" type="slidenum">
              <a:rPr lang="en-US" smtClean="0"/>
              <a:t>13</a:t>
            </a:fld>
            <a:endParaRPr lang="en-US" dirty="0"/>
          </a:p>
        </p:txBody>
      </p:sp>
    </p:spTree>
    <p:extLst>
      <p:ext uri="{BB962C8B-B14F-4D97-AF65-F5344CB8AC3E}">
        <p14:creationId xmlns:p14="http://schemas.microsoft.com/office/powerpoint/2010/main" val="972049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34AFF1-0198-7243-8CCA-B428E203F30D}" type="slidenum">
              <a:rPr lang="en-US" smtClean="0"/>
              <a:t>14</a:t>
            </a:fld>
            <a:endParaRPr lang="en-US" dirty="0"/>
          </a:p>
        </p:txBody>
      </p:sp>
    </p:spTree>
    <p:extLst>
      <p:ext uri="{BB962C8B-B14F-4D97-AF65-F5344CB8AC3E}">
        <p14:creationId xmlns:p14="http://schemas.microsoft.com/office/powerpoint/2010/main" val="4122020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a:pPr/>
              <a:t>9/16/24</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a:t>9/16/24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a:t>9/16/24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a:t>9/16/24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a:pPr/>
              <a:t>9/16/24</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a:t>9/16/24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a:t>9/16/24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a:t>9/16/24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a:t>9/16/24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a:pPr/>
              <a:t>9/16/24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a:pPr/>
              <a:t>9/16/24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a:pPr/>
              <a:t>9/16/24</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terri_summers@byu.edu" TargetMode="External"/><Relationship Id="rId2" Type="http://schemas.openxmlformats.org/officeDocument/2006/relationships/hyperlink" Target="mailto:bchowen@byu.edu"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4B4D4-0167-3F03-DFA3-139683855D83}"/>
              </a:ext>
            </a:extLst>
          </p:cNvPr>
          <p:cNvSpPr>
            <a:spLocks noGrp="1"/>
          </p:cNvSpPr>
          <p:nvPr>
            <p:ph type="ctrTitle"/>
          </p:nvPr>
        </p:nvSpPr>
        <p:spPr>
          <a:xfrm>
            <a:off x="1566272" y="2020274"/>
            <a:ext cx="9058940" cy="2098226"/>
          </a:xfrm>
        </p:spPr>
        <p:txBody>
          <a:bodyPr/>
          <a:lstStyle/>
          <a:p>
            <a:r>
              <a:rPr lang="en-US" sz="5400" dirty="0"/>
              <a:t>BYU Professional Teacher Candidate Assessment</a:t>
            </a:r>
            <a:br>
              <a:rPr lang="en-US" sz="5400" dirty="0"/>
            </a:br>
            <a:r>
              <a:rPr lang="en-US" sz="4000" dirty="0"/>
              <a:t>(TCA)</a:t>
            </a:r>
          </a:p>
        </p:txBody>
      </p:sp>
      <p:sp>
        <p:nvSpPr>
          <p:cNvPr id="3" name="Subtitle 2">
            <a:extLst>
              <a:ext uri="{FF2B5EF4-FFF2-40B4-BE49-F238E27FC236}">
                <a16:creationId xmlns:a16="http://schemas.microsoft.com/office/drawing/2014/main" id="{5EC01BC0-2E58-B482-9935-2FC2EA651474}"/>
              </a:ext>
            </a:extLst>
          </p:cNvPr>
          <p:cNvSpPr>
            <a:spLocks noGrp="1"/>
          </p:cNvSpPr>
          <p:nvPr>
            <p:ph type="subTitle" idx="1"/>
          </p:nvPr>
        </p:nvSpPr>
        <p:spPr>
          <a:xfrm>
            <a:off x="2679905" y="4118500"/>
            <a:ext cx="6831673" cy="1086237"/>
          </a:xfrm>
        </p:spPr>
        <p:txBody>
          <a:bodyPr/>
          <a:lstStyle/>
          <a:p>
            <a:r>
              <a:rPr lang="en-US" dirty="0"/>
              <a:t>September 2024</a:t>
            </a:r>
          </a:p>
        </p:txBody>
      </p:sp>
    </p:spTree>
    <p:extLst>
      <p:ext uri="{BB962C8B-B14F-4D97-AF65-F5344CB8AC3E}">
        <p14:creationId xmlns:p14="http://schemas.microsoft.com/office/powerpoint/2010/main" val="1191113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8F401-C078-9E20-DBE6-4530E5BBA107}"/>
              </a:ext>
            </a:extLst>
          </p:cNvPr>
          <p:cNvSpPr>
            <a:spLocks noGrp="1"/>
          </p:cNvSpPr>
          <p:nvPr>
            <p:ph type="title"/>
          </p:nvPr>
        </p:nvSpPr>
        <p:spPr>
          <a:xfrm>
            <a:off x="1371600" y="685800"/>
            <a:ext cx="9961808" cy="990600"/>
          </a:xfrm>
        </p:spPr>
        <p:txBody>
          <a:bodyPr>
            <a:normAutofit/>
          </a:bodyPr>
          <a:lstStyle/>
          <a:p>
            <a:pPr algn="ctr"/>
            <a:r>
              <a:rPr lang="en-US" b="1" dirty="0"/>
              <a:t>Formative Assessments</a:t>
            </a:r>
          </a:p>
        </p:txBody>
      </p:sp>
      <p:sp>
        <p:nvSpPr>
          <p:cNvPr id="3" name="Content Placeholder 2">
            <a:extLst>
              <a:ext uri="{FF2B5EF4-FFF2-40B4-BE49-F238E27FC236}">
                <a16:creationId xmlns:a16="http://schemas.microsoft.com/office/drawing/2014/main" id="{C226460D-7EF5-E9F2-C8A6-B8A712A9CB58}"/>
              </a:ext>
            </a:extLst>
          </p:cNvPr>
          <p:cNvSpPr>
            <a:spLocks noGrp="1"/>
          </p:cNvSpPr>
          <p:nvPr>
            <p:ph idx="1"/>
          </p:nvPr>
        </p:nvSpPr>
        <p:spPr>
          <a:xfrm>
            <a:off x="1371599" y="1676400"/>
            <a:ext cx="9961807" cy="4673600"/>
          </a:xfrm>
        </p:spPr>
        <p:txBody>
          <a:bodyPr>
            <a:normAutofit/>
          </a:bodyPr>
          <a:lstStyle/>
          <a:p>
            <a:pPr marL="0" marR="0" indent="0">
              <a:spcBef>
                <a:spcPts val="0"/>
              </a:spcBef>
              <a:spcAft>
                <a:spcPts val="0"/>
              </a:spcAft>
              <a:buNone/>
            </a:pPr>
            <a:r>
              <a:rPr lang="en-US" sz="2600" u="sng" kern="100" dirty="0">
                <a:ea typeface="Aptos" panose="020B0004020202020204" pitchFamily="34" charset="0"/>
                <a:cs typeface="Times New Roman" panose="02020603050405020304" pitchFamily="18" charset="0"/>
              </a:rPr>
              <a:t>Majors</a:t>
            </a:r>
            <a:endParaRPr lang="en-US" sz="2600" u="sng" kern="100" dirty="0">
              <a:effectLst/>
              <a:ea typeface="Aptos" panose="020B0004020202020204" pitchFamily="34" charset="0"/>
              <a:cs typeface="Times New Roman" panose="02020603050405020304" pitchFamily="18" charset="0"/>
            </a:endParaRPr>
          </a:p>
          <a:p>
            <a:pPr marL="342900" indent="-342900">
              <a:spcBef>
                <a:spcPts val="0"/>
              </a:spcBef>
              <a:spcAft>
                <a:spcPts val="0"/>
              </a:spcAft>
              <a:buFont typeface="Symbol" pitchFamily="2" charset="2"/>
              <a:buChar char=""/>
            </a:pPr>
            <a:r>
              <a:rPr lang="en-US" sz="2600" kern="100" dirty="0">
                <a:effectLst/>
                <a:ea typeface="Aptos" panose="020B0004020202020204" pitchFamily="34" charset="0"/>
                <a:cs typeface="Times New Roman" panose="02020603050405020304" pitchFamily="18" charset="0"/>
              </a:rPr>
              <a:t>Four formative assessments using the BYU Professional Teacher Candidate Assessment will be administered, giving feedback with each formative evaluation.  For a formative assessment not all items on the rubric must be marked, but by the end of the fourth formative assessment the evaluator must ensure that the candidate has demonstrated competency in all areas.</a:t>
            </a:r>
          </a:p>
          <a:p>
            <a:pPr>
              <a:buFont typeface="Arial" panose="020B0604020202020204" pitchFamily="34" charset="0"/>
              <a:buChar char="•"/>
            </a:pPr>
            <a:endParaRPr lang="en-US" sz="2400" kern="100" dirty="0">
              <a:ea typeface="Aptos" panose="020B0004020202020204" pitchFamily="34" charset="0"/>
              <a:cs typeface="Times New Roman" panose="02020603050405020304" pitchFamily="18" charset="0"/>
            </a:endParaRPr>
          </a:p>
          <a:p>
            <a:pPr marL="0" indent="0">
              <a:buNone/>
            </a:pPr>
            <a:r>
              <a:rPr lang="en-US" dirty="0">
                <a:solidFill>
                  <a:srgbClr val="FF0000"/>
                </a:solidFill>
              </a:rPr>
              <a:t>NOTE: These are EPP minimums.  Programs may have additional requirements</a:t>
            </a:r>
          </a:p>
          <a:p>
            <a:pPr marL="0" indent="0">
              <a:buNone/>
            </a:pPr>
            <a:endParaRPr lang="en-US" sz="2400" kern="100" dirty="0">
              <a:effectLst/>
              <a:ea typeface="Aptos" panose="020B000402020202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684984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8F401-C078-9E20-DBE6-4530E5BBA107}"/>
              </a:ext>
            </a:extLst>
          </p:cNvPr>
          <p:cNvSpPr>
            <a:spLocks noGrp="1"/>
          </p:cNvSpPr>
          <p:nvPr>
            <p:ph type="title"/>
          </p:nvPr>
        </p:nvSpPr>
        <p:spPr>
          <a:xfrm>
            <a:off x="1371599" y="872067"/>
            <a:ext cx="9961808" cy="1075267"/>
          </a:xfrm>
        </p:spPr>
        <p:txBody>
          <a:bodyPr>
            <a:normAutofit fontScale="90000"/>
          </a:bodyPr>
          <a:lstStyle/>
          <a:p>
            <a:pPr algn="ctr"/>
            <a:r>
              <a:rPr lang="en-US" b="1" dirty="0"/>
              <a:t>Formative Assessments</a:t>
            </a:r>
            <a:br>
              <a:rPr lang="en-US" b="1" dirty="0"/>
            </a:br>
            <a:endParaRPr lang="en-US" b="1" dirty="0"/>
          </a:p>
        </p:txBody>
      </p:sp>
      <p:sp>
        <p:nvSpPr>
          <p:cNvPr id="3" name="Content Placeholder 2">
            <a:extLst>
              <a:ext uri="{FF2B5EF4-FFF2-40B4-BE49-F238E27FC236}">
                <a16:creationId xmlns:a16="http://schemas.microsoft.com/office/drawing/2014/main" id="{C226460D-7EF5-E9F2-C8A6-B8A712A9CB58}"/>
              </a:ext>
            </a:extLst>
          </p:cNvPr>
          <p:cNvSpPr>
            <a:spLocks noGrp="1"/>
          </p:cNvSpPr>
          <p:nvPr>
            <p:ph idx="1"/>
          </p:nvPr>
        </p:nvSpPr>
        <p:spPr>
          <a:xfrm>
            <a:off x="1371599" y="2286000"/>
            <a:ext cx="9961807" cy="3581400"/>
          </a:xfrm>
        </p:spPr>
        <p:txBody>
          <a:bodyPr>
            <a:normAutofit/>
          </a:bodyPr>
          <a:lstStyle/>
          <a:p>
            <a:pPr marL="0" marR="0" indent="0">
              <a:spcBef>
                <a:spcPts val="0"/>
              </a:spcBef>
              <a:spcAft>
                <a:spcPts val="0"/>
              </a:spcAft>
              <a:buNone/>
            </a:pPr>
            <a:r>
              <a:rPr lang="en-US" sz="2600" u="sng" kern="100" dirty="0">
                <a:ea typeface="Aptos" panose="020B0004020202020204" pitchFamily="34" charset="0"/>
                <a:cs typeface="Times New Roman" panose="02020603050405020304" pitchFamily="18" charset="0"/>
              </a:rPr>
              <a:t>Minors</a:t>
            </a:r>
            <a:endParaRPr lang="en-US" sz="2600" u="sng" kern="100" dirty="0">
              <a:effectLst/>
              <a:ea typeface="Aptos" panose="020B0004020202020204" pitchFamily="34" charset="0"/>
              <a:cs typeface="Times New Roman" panose="02020603050405020304" pitchFamily="18" charset="0"/>
            </a:endParaRPr>
          </a:p>
          <a:p>
            <a:pPr marL="342900" indent="-342900">
              <a:spcBef>
                <a:spcPts val="0"/>
              </a:spcBef>
              <a:spcAft>
                <a:spcPts val="0"/>
              </a:spcAft>
              <a:buFont typeface="Symbol" pitchFamily="2" charset="2"/>
              <a:buChar char=""/>
            </a:pPr>
            <a:r>
              <a:rPr lang="en-US" sz="2600" kern="100" dirty="0">
                <a:effectLst/>
                <a:ea typeface="Aptos" panose="020B0004020202020204" pitchFamily="34" charset="0"/>
                <a:cs typeface="Times New Roman" panose="02020603050405020304" pitchFamily="18" charset="0"/>
              </a:rPr>
              <a:t>Two formative assessments using the BYU Professional Teacher Candidate Assessment will be administered, giving feedback with each formative evaluation.  By the end of the second formative assessment the evaluator must ensure that the candidate has demonstrated competency in all areas.</a:t>
            </a:r>
          </a:p>
          <a:p>
            <a:pPr marL="0" marR="0" lvl="0" indent="0">
              <a:spcBef>
                <a:spcPts val="0"/>
              </a:spcBef>
              <a:spcAft>
                <a:spcPts val="0"/>
              </a:spcAft>
              <a:buNone/>
            </a:pPr>
            <a:r>
              <a:rPr lang="en-US" sz="2400" kern="100" dirty="0">
                <a:effectLst/>
                <a:ea typeface="Aptos" panose="020B0004020202020204" pitchFamily="34" charset="0"/>
                <a:cs typeface="Times New Roman" panose="02020603050405020304" pitchFamily="18" charset="0"/>
              </a:rPr>
              <a:t> </a:t>
            </a:r>
          </a:p>
        </p:txBody>
      </p:sp>
    </p:spTree>
    <p:extLst>
      <p:ext uri="{BB962C8B-B14F-4D97-AF65-F5344CB8AC3E}">
        <p14:creationId xmlns:p14="http://schemas.microsoft.com/office/powerpoint/2010/main" val="735330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8F401-C078-9E20-DBE6-4530E5BBA107}"/>
              </a:ext>
            </a:extLst>
          </p:cNvPr>
          <p:cNvSpPr>
            <a:spLocks noGrp="1"/>
          </p:cNvSpPr>
          <p:nvPr>
            <p:ph type="title"/>
          </p:nvPr>
        </p:nvSpPr>
        <p:spPr>
          <a:xfrm>
            <a:off x="1371598" y="499534"/>
            <a:ext cx="9961808" cy="753533"/>
          </a:xfrm>
        </p:spPr>
        <p:txBody>
          <a:bodyPr/>
          <a:lstStyle/>
          <a:p>
            <a:pPr algn="ctr"/>
            <a:r>
              <a:rPr lang="en-US" b="1" dirty="0"/>
              <a:t>Summative Assessments</a:t>
            </a:r>
          </a:p>
        </p:txBody>
      </p:sp>
      <p:sp>
        <p:nvSpPr>
          <p:cNvPr id="3" name="Content Placeholder 2">
            <a:extLst>
              <a:ext uri="{FF2B5EF4-FFF2-40B4-BE49-F238E27FC236}">
                <a16:creationId xmlns:a16="http://schemas.microsoft.com/office/drawing/2014/main" id="{C226460D-7EF5-E9F2-C8A6-B8A712A9CB58}"/>
              </a:ext>
            </a:extLst>
          </p:cNvPr>
          <p:cNvSpPr>
            <a:spLocks noGrp="1"/>
          </p:cNvSpPr>
          <p:nvPr>
            <p:ph idx="1"/>
          </p:nvPr>
        </p:nvSpPr>
        <p:spPr>
          <a:xfrm>
            <a:off x="1371599" y="1253067"/>
            <a:ext cx="10143068" cy="5105399"/>
          </a:xfrm>
        </p:spPr>
        <p:txBody>
          <a:bodyPr>
            <a:normAutofit fontScale="92500" lnSpcReduction="20000"/>
          </a:bodyPr>
          <a:lstStyle/>
          <a:p>
            <a:pPr marL="0" marR="0" indent="0">
              <a:spcBef>
                <a:spcPts val="0"/>
              </a:spcBef>
              <a:spcAft>
                <a:spcPts val="0"/>
              </a:spcAft>
              <a:buNone/>
            </a:pPr>
            <a:r>
              <a:rPr lang="en-US" sz="2800" b="1" kern="100" dirty="0">
                <a:ea typeface="Aptos" panose="020B0004020202020204" pitchFamily="34" charset="0"/>
                <a:cs typeface="Times New Roman" panose="02020603050405020304" pitchFamily="18" charset="0"/>
              </a:rPr>
              <a:t>University Supervisors:</a:t>
            </a:r>
            <a:r>
              <a:rPr lang="en-US" sz="2800" b="1" kern="100" dirty="0">
                <a:effectLst/>
                <a:ea typeface="Aptos" panose="020B0004020202020204" pitchFamily="34" charset="0"/>
                <a:cs typeface="Times New Roman" panose="02020603050405020304" pitchFamily="18" charset="0"/>
              </a:rPr>
              <a:t> </a:t>
            </a:r>
          </a:p>
          <a:p>
            <a:pPr marL="342900" marR="0" lvl="0" indent="-342900">
              <a:spcBef>
                <a:spcPts val="0"/>
              </a:spcBef>
              <a:spcAft>
                <a:spcPts val="0"/>
              </a:spcAft>
              <a:buFont typeface="Symbol" pitchFamily="2" charset="2"/>
              <a:buChar char=""/>
            </a:pPr>
            <a:r>
              <a:rPr lang="en-US" sz="2800" kern="100" dirty="0">
                <a:effectLst/>
                <a:ea typeface="Aptos" panose="020B0004020202020204" pitchFamily="34" charset="0"/>
                <a:cs typeface="Aptos" panose="020B0004020202020204" pitchFamily="34" charset="0"/>
              </a:rPr>
              <a:t>A summative evaluation for each field experience (i.e., practicum, student teaching, internship) will be completed by the university supervisor in Educator by marking all items of the BYU Professional Teacher Candidate Assessment, providing written feedback to the candidate in each BYU-Public School Partnership Commitment </a:t>
            </a:r>
            <a:r>
              <a:rPr lang="en-US" sz="2800" kern="100" dirty="0">
                <a:ea typeface="Aptos" panose="020B0004020202020204" pitchFamily="34" charset="0"/>
                <a:cs typeface="Aptos" panose="020B0004020202020204" pitchFamily="34" charset="0"/>
              </a:rPr>
              <a:t>under</a:t>
            </a:r>
            <a:r>
              <a:rPr lang="en-US" sz="2800" kern="100" dirty="0">
                <a:effectLst/>
                <a:ea typeface="Aptos" panose="020B0004020202020204" pitchFamily="34" charset="0"/>
                <a:cs typeface="Aptos" panose="020B0004020202020204" pitchFamily="34" charset="0"/>
              </a:rPr>
              <a:t> the University Supervisor post-teaching discussion prompt, and fill out the Summary Statement section. </a:t>
            </a:r>
          </a:p>
          <a:p>
            <a:pPr marL="342900" marR="0" lvl="0" indent="-342900">
              <a:spcBef>
                <a:spcPts val="0"/>
              </a:spcBef>
              <a:spcAft>
                <a:spcPts val="0"/>
              </a:spcAft>
              <a:buFont typeface="Symbol" pitchFamily="2" charset="2"/>
              <a:buChar char=""/>
            </a:pPr>
            <a:endParaRPr lang="en-US" sz="2600" kern="100" dirty="0">
              <a:ea typeface="Aptos" panose="020B0004020202020204" pitchFamily="34" charset="0"/>
              <a:cs typeface="Aptos" panose="020B0004020202020204" pitchFamily="34" charset="0"/>
            </a:endParaRPr>
          </a:p>
          <a:p>
            <a:pPr marL="0" indent="0">
              <a:spcBef>
                <a:spcPts val="0"/>
              </a:spcBef>
              <a:spcAft>
                <a:spcPts val="0"/>
              </a:spcAft>
              <a:buNone/>
            </a:pPr>
            <a:r>
              <a:rPr lang="en-US" sz="2600" b="1" kern="100" dirty="0">
                <a:solidFill>
                  <a:srgbClr val="FF0000"/>
                </a:solidFill>
                <a:effectLst/>
                <a:ea typeface="Aptos" panose="020B0004020202020204" pitchFamily="34" charset="0"/>
                <a:cs typeface="Aptos" panose="020B0004020202020204" pitchFamily="34" charset="0"/>
              </a:rPr>
              <a:t>NOTE: </a:t>
            </a:r>
          </a:p>
          <a:p>
            <a:pPr marL="342900" indent="-342900">
              <a:spcBef>
                <a:spcPts val="0"/>
              </a:spcBef>
              <a:spcAft>
                <a:spcPts val="0"/>
              </a:spcAft>
              <a:buFont typeface="Symbol" pitchFamily="2" charset="2"/>
              <a:buChar char=""/>
            </a:pPr>
            <a:r>
              <a:rPr lang="en-US" sz="2600" b="1" kern="100" dirty="0">
                <a:effectLst/>
                <a:ea typeface="Aptos" panose="020B0004020202020204" pitchFamily="34" charset="0"/>
                <a:cs typeface="Aptos" panose="020B0004020202020204" pitchFamily="34" charset="0"/>
              </a:rPr>
              <a:t>When marking the rubric, it is </a:t>
            </a:r>
            <a:r>
              <a:rPr lang="en-US" sz="2600" b="1" kern="100" dirty="0">
                <a:ea typeface="Aptos" panose="020B0004020202020204" pitchFamily="34" charset="0"/>
                <a:cs typeface="Aptos" panose="020B0004020202020204" pitchFamily="34" charset="0"/>
              </a:rPr>
              <a:t>essential </a:t>
            </a:r>
            <a:r>
              <a:rPr lang="en-US" sz="2600" b="1" kern="100" dirty="0">
                <a:effectLst/>
                <a:ea typeface="Aptos" panose="020B0004020202020204" pitchFamily="34" charset="0"/>
                <a:cs typeface="Aptos" panose="020B0004020202020204" pitchFamily="34" charset="0"/>
              </a:rPr>
              <a:t>that evidence is provided of application or demonstration of the competencies listed.</a:t>
            </a:r>
            <a:endParaRPr lang="en-US" sz="2600" b="1" kern="100" dirty="0">
              <a:ea typeface="Aptos" panose="020B0004020202020204" pitchFamily="34" charset="0"/>
              <a:cs typeface="Times New Roman" panose="02020603050405020304" pitchFamily="18" charset="0"/>
            </a:endParaRPr>
          </a:p>
          <a:p>
            <a:pPr marL="342900" indent="-342900">
              <a:spcBef>
                <a:spcPts val="0"/>
              </a:spcBef>
              <a:spcAft>
                <a:spcPts val="0"/>
              </a:spcAft>
              <a:buFont typeface="Symbol" pitchFamily="2" charset="2"/>
              <a:buChar char=""/>
            </a:pPr>
            <a:endParaRPr lang="en-US" sz="2600" kern="100" dirty="0">
              <a:effectLst/>
              <a:ea typeface="Aptos" panose="020B0004020202020204" pitchFamily="34" charset="0"/>
              <a:cs typeface="Aptos" panose="020B0004020202020204" pitchFamily="34" charset="0"/>
            </a:endParaRPr>
          </a:p>
          <a:p>
            <a:pPr marL="342900" marR="0" lvl="0" indent="-342900">
              <a:spcBef>
                <a:spcPts val="0"/>
              </a:spcBef>
              <a:spcAft>
                <a:spcPts val="0"/>
              </a:spcAft>
              <a:buFont typeface="Symbol" pitchFamily="2" charset="2"/>
              <a:buChar char=""/>
            </a:pPr>
            <a:r>
              <a:rPr lang="en-US" sz="2600" kern="100" dirty="0">
                <a:effectLst/>
                <a:ea typeface="Aptos" panose="020B0004020202020204" pitchFamily="34" charset="0"/>
                <a:cs typeface="Aptos" panose="020B0004020202020204" pitchFamily="34" charset="0"/>
              </a:rPr>
              <a:t>Mentor Teacher summative evaluations </a:t>
            </a:r>
            <a:r>
              <a:rPr lang="en-US" sz="2600" kern="100" dirty="0">
                <a:ea typeface="Aptos" panose="020B0004020202020204" pitchFamily="34" charset="0"/>
                <a:cs typeface="Aptos" panose="020B0004020202020204" pitchFamily="34" charset="0"/>
              </a:rPr>
              <a:t>should</a:t>
            </a:r>
            <a:r>
              <a:rPr lang="en-US" sz="2600" kern="100" dirty="0">
                <a:effectLst/>
                <a:ea typeface="Aptos" panose="020B0004020202020204" pitchFamily="34" charset="0"/>
                <a:cs typeface="Aptos" panose="020B0004020202020204" pitchFamily="34" charset="0"/>
              </a:rPr>
              <a:t> be taken into consideration as the university supervisor completes the summative evaluation for student teachers or interns. </a:t>
            </a:r>
            <a:endParaRPr lang="en-US" sz="26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250251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8F401-C078-9E20-DBE6-4530E5BBA107}"/>
              </a:ext>
            </a:extLst>
          </p:cNvPr>
          <p:cNvSpPr>
            <a:spLocks noGrp="1"/>
          </p:cNvSpPr>
          <p:nvPr>
            <p:ph type="title"/>
          </p:nvPr>
        </p:nvSpPr>
        <p:spPr>
          <a:xfrm>
            <a:off x="1371601" y="872067"/>
            <a:ext cx="9961808" cy="1024467"/>
          </a:xfrm>
        </p:spPr>
        <p:txBody>
          <a:bodyPr/>
          <a:lstStyle/>
          <a:p>
            <a:pPr algn="ctr"/>
            <a:r>
              <a:rPr lang="en-US" b="1" dirty="0"/>
              <a:t>Summative Assessments</a:t>
            </a:r>
          </a:p>
        </p:txBody>
      </p:sp>
      <p:sp>
        <p:nvSpPr>
          <p:cNvPr id="3" name="Content Placeholder 2">
            <a:extLst>
              <a:ext uri="{FF2B5EF4-FFF2-40B4-BE49-F238E27FC236}">
                <a16:creationId xmlns:a16="http://schemas.microsoft.com/office/drawing/2014/main" id="{C226460D-7EF5-E9F2-C8A6-B8A712A9CB58}"/>
              </a:ext>
            </a:extLst>
          </p:cNvPr>
          <p:cNvSpPr>
            <a:spLocks noGrp="1"/>
          </p:cNvSpPr>
          <p:nvPr>
            <p:ph idx="1"/>
          </p:nvPr>
        </p:nvSpPr>
        <p:spPr>
          <a:xfrm>
            <a:off x="1371601" y="2328334"/>
            <a:ext cx="9961807" cy="4080933"/>
          </a:xfrm>
        </p:spPr>
        <p:txBody>
          <a:bodyPr>
            <a:normAutofit/>
          </a:bodyPr>
          <a:lstStyle/>
          <a:p>
            <a:pPr marL="0" marR="0" lvl="0" indent="0">
              <a:spcBef>
                <a:spcPts val="0"/>
              </a:spcBef>
              <a:spcAft>
                <a:spcPts val="0"/>
              </a:spcAft>
              <a:buNone/>
            </a:pPr>
            <a:r>
              <a:rPr lang="en-US" sz="2800" b="1" kern="100" dirty="0">
                <a:effectLst/>
                <a:ea typeface="Aptos" panose="020B0004020202020204" pitchFamily="34" charset="0"/>
                <a:cs typeface="Aptos" panose="020B0004020202020204" pitchFamily="34" charset="0"/>
              </a:rPr>
              <a:t>For the final field experience (student teaching or internship) the:</a:t>
            </a:r>
          </a:p>
          <a:p>
            <a:pPr marL="342900" marR="0" lvl="0" indent="-342900">
              <a:spcBef>
                <a:spcPts val="0"/>
              </a:spcBef>
              <a:spcAft>
                <a:spcPts val="0"/>
              </a:spcAft>
              <a:buFont typeface="Symbol" pitchFamily="2" charset="2"/>
              <a:buChar char=""/>
            </a:pPr>
            <a:r>
              <a:rPr lang="en-US" sz="2600" b="1" kern="100" dirty="0">
                <a:ea typeface="Aptos" panose="020B0004020202020204" pitchFamily="34" charset="0"/>
                <a:cs typeface="Aptos" panose="020B0004020202020204" pitchFamily="34" charset="0"/>
              </a:rPr>
              <a:t>T</a:t>
            </a:r>
            <a:r>
              <a:rPr lang="en-US" sz="2600" b="1" kern="100" dirty="0">
                <a:effectLst/>
                <a:ea typeface="Aptos" panose="020B0004020202020204" pitchFamily="34" charset="0"/>
                <a:cs typeface="Aptos" panose="020B0004020202020204" pitchFamily="34" charset="0"/>
              </a:rPr>
              <a:t>eacher candidate </a:t>
            </a:r>
            <a:r>
              <a:rPr lang="en-US" sz="2600" kern="100" dirty="0">
                <a:effectLst/>
                <a:ea typeface="Aptos" panose="020B0004020202020204" pitchFamily="34" charset="0"/>
                <a:cs typeface="Aptos" panose="020B0004020202020204" pitchFamily="34" charset="0"/>
              </a:rPr>
              <a:t>will fill out a self-evaluation in Educator by marking all items of the BYU Professional Teacher Candidate Assessment and providing a reflection in each BYU-Public School Partnership Commitment in the Teacher Candidate reflection section. </a:t>
            </a:r>
          </a:p>
        </p:txBody>
      </p:sp>
    </p:spTree>
    <p:extLst>
      <p:ext uri="{BB962C8B-B14F-4D97-AF65-F5344CB8AC3E}">
        <p14:creationId xmlns:p14="http://schemas.microsoft.com/office/powerpoint/2010/main" val="3047995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8F401-C078-9E20-DBE6-4530E5BBA107}"/>
              </a:ext>
            </a:extLst>
          </p:cNvPr>
          <p:cNvSpPr>
            <a:spLocks noGrp="1"/>
          </p:cNvSpPr>
          <p:nvPr>
            <p:ph type="title"/>
          </p:nvPr>
        </p:nvSpPr>
        <p:spPr>
          <a:xfrm>
            <a:off x="1371600" y="423334"/>
            <a:ext cx="9961808" cy="1388534"/>
          </a:xfrm>
        </p:spPr>
        <p:txBody>
          <a:bodyPr>
            <a:normAutofit/>
          </a:bodyPr>
          <a:lstStyle/>
          <a:p>
            <a:pPr algn="ctr"/>
            <a:r>
              <a:rPr lang="en-US" b="1" dirty="0"/>
              <a:t>Summative Assessments</a:t>
            </a:r>
            <a:br>
              <a:rPr lang="en-US" b="1" dirty="0"/>
            </a:br>
            <a:r>
              <a:rPr lang="en-US" sz="4000" b="1" dirty="0"/>
              <a:t>(continued)</a:t>
            </a:r>
          </a:p>
        </p:txBody>
      </p:sp>
      <p:sp>
        <p:nvSpPr>
          <p:cNvPr id="3" name="Content Placeholder 2">
            <a:extLst>
              <a:ext uri="{FF2B5EF4-FFF2-40B4-BE49-F238E27FC236}">
                <a16:creationId xmlns:a16="http://schemas.microsoft.com/office/drawing/2014/main" id="{C226460D-7EF5-E9F2-C8A6-B8A712A9CB58}"/>
              </a:ext>
            </a:extLst>
          </p:cNvPr>
          <p:cNvSpPr>
            <a:spLocks noGrp="1"/>
          </p:cNvSpPr>
          <p:nvPr>
            <p:ph idx="1"/>
          </p:nvPr>
        </p:nvSpPr>
        <p:spPr>
          <a:xfrm>
            <a:off x="1371601" y="1744133"/>
            <a:ext cx="9961807" cy="5113867"/>
          </a:xfrm>
        </p:spPr>
        <p:txBody>
          <a:bodyPr>
            <a:normAutofit/>
          </a:bodyPr>
          <a:lstStyle/>
          <a:p>
            <a:pPr marL="0" marR="0" indent="0">
              <a:spcBef>
                <a:spcPts val="0"/>
              </a:spcBef>
              <a:spcAft>
                <a:spcPts val="0"/>
              </a:spcAft>
              <a:buNone/>
            </a:pPr>
            <a:endParaRPr lang="en-US" sz="2400" kern="100" dirty="0">
              <a:effectLst/>
              <a:ea typeface="Aptos" panose="020B0004020202020204" pitchFamily="34" charset="0"/>
              <a:cs typeface="Times New Roman" panose="02020603050405020304" pitchFamily="18" charset="0"/>
            </a:endParaRPr>
          </a:p>
          <a:p>
            <a:pPr marL="342900" indent="-342900">
              <a:spcBef>
                <a:spcPts val="0"/>
              </a:spcBef>
              <a:spcAft>
                <a:spcPts val="0"/>
              </a:spcAft>
              <a:buFont typeface="Symbol" pitchFamily="2" charset="2"/>
              <a:buChar char=""/>
            </a:pPr>
            <a:r>
              <a:rPr lang="en-US" sz="2600" b="1" kern="100" dirty="0">
                <a:ea typeface="Aptos" panose="020B0004020202020204" pitchFamily="34" charset="0"/>
                <a:cs typeface="Aptos" panose="020B0004020202020204" pitchFamily="34" charset="0"/>
              </a:rPr>
              <a:t>M</a:t>
            </a:r>
            <a:r>
              <a:rPr lang="en-US" sz="2600" b="1" kern="100" dirty="0">
                <a:effectLst/>
                <a:ea typeface="Aptos" panose="020B0004020202020204" pitchFamily="34" charset="0"/>
                <a:cs typeface="Aptos" panose="020B0004020202020204" pitchFamily="34" charset="0"/>
              </a:rPr>
              <a:t>entor teacher </a:t>
            </a:r>
            <a:r>
              <a:rPr lang="en-US" sz="2600" kern="100" dirty="0">
                <a:effectLst/>
                <a:ea typeface="Aptos" panose="020B0004020202020204" pitchFamily="34" charset="0"/>
                <a:cs typeface="Aptos" panose="020B0004020202020204" pitchFamily="34" charset="0"/>
              </a:rPr>
              <a:t>will fill out a summative evaluation in Educator for the final field experience by marking all items of the BYU Professional Teacher Candidate Assessment, providing written feedback to the candidate in each BYU-Public School Partnership Commitment </a:t>
            </a:r>
            <a:r>
              <a:rPr lang="en-US" sz="2600" kern="100" dirty="0">
                <a:ea typeface="Aptos" panose="020B0004020202020204" pitchFamily="34" charset="0"/>
                <a:cs typeface="Aptos" panose="020B0004020202020204" pitchFamily="34" charset="0"/>
              </a:rPr>
              <a:t>under</a:t>
            </a:r>
            <a:r>
              <a:rPr lang="en-US" sz="2600" kern="100" dirty="0">
                <a:effectLst/>
                <a:ea typeface="Aptos" panose="020B0004020202020204" pitchFamily="34" charset="0"/>
                <a:cs typeface="Aptos" panose="020B0004020202020204" pitchFamily="34" charset="0"/>
              </a:rPr>
              <a:t> the Mentor Teacher post-teaching discussion prompt, and fill out the Summary Statement section. </a:t>
            </a:r>
          </a:p>
          <a:p>
            <a:pPr marL="342900" indent="-342900">
              <a:spcBef>
                <a:spcPts val="0"/>
              </a:spcBef>
              <a:spcAft>
                <a:spcPts val="0"/>
              </a:spcAft>
              <a:buFont typeface="Symbol" pitchFamily="2" charset="2"/>
              <a:buChar char=""/>
            </a:pPr>
            <a:endParaRPr lang="en-US" sz="2600" kern="100" dirty="0">
              <a:ea typeface="Aptos" panose="020B0004020202020204" pitchFamily="34" charset="0"/>
              <a:cs typeface="Aptos" panose="020B0004020202020204" pitchFamily="34" charset="0"/>
            </a:endParaRPr>
          </a:p>
          <a:p>
            <a:pPr>
              <a:spcBef>
                <a:spcPts val="0"/>
              </a:spcBef>
              <a:spcAft>
                <a:spcPts val="0"/>
              </a:spcAft>
              <a:buFont typeface="Wingdings" pitchFamily="2" charset="2"/>
              <a:buChar char="v"/>
            </a:pPr>
            <a:r>
              <a:rPr lang="en-US" sz="2600" b="1" kern="100" dirty="0">
                <a:solidFill>
                  <a:srgbClr val="FF0000"/>
                </a:solidFill>
                <a:effectLst/>
                <a:ea typeface="Aptos" panose="020B0004020202020204" pitchFamily="34" charset="0"/>
                <a:cs typeface="Aptos" panose="020B0004020202020204" pitchFamily="34" charset="0"/>
              </a:rPr>
              <a:t>NOTE: </a:t>
            </a:r>
            <a:r>
              <a:rPr lang="en-US" sz="2600" b="1" kern="100" dirty="0">
                <a:effectLst/>
                <a:ea typeface="Aptos" panose="020B0004020202020204" pitchFamily="34" charset="0"/>
                <a:cs typeface="Aptos" panose="020B0004020202020204" pitchFamily="34" charset="0"/>
              </a:rPr>
              <a:t>When marking the rubric, it is </a:t>
            </a:r>
            <a:r>
              <a:rPr lang="en-US" sz="2600" b="1" kern="100" dirty="0">
                <a:ea typeface="Aptos" panose="020B0004020202020204" pitchFamily="34" charset="0"/>
                <a:cs typeface="Aptos" panose="020B0004020202020204" pitchFamily="34" charset="0"/>
              </a:rPr>
              <a:t>essential </a:t>
            </a:r>
            <a:r>
              <a:rPr lang="en-US" sz="2600" b="1" kern="100" dirty="0">
                <a:effectLst/>
                <a:ea typeface="Aptos" panose="020B0004020202020204" pitchFamily="34" charset="0"/>
                <a:cs typeface="Aptos" panose="020B0004020202020204" pitchFamily="34" charset="0"/>
              </a:rPr>
              <a:t>that evidence is provided of application or demonstration of the competencies listed</a:t>
            </a:r>
            <a:r>
              <a:rPr lang="en-US" sz="2400" b="1" kern="100" dirty="0">
                <a:effectLst/>
                <a:ea typeface="Aptos" panose="020B0004020202020204" pitchFamily="34" charset="0"/>
                <a:cs typeface="Aptos" panose="020B0004020202020204" pitchFamily="34" charset="0"/>
              </a:rPr>
              <a:t>.</a:t>
            </a:r>
            <a:endParaRPr lang="en-US" sz="2400" b="1" kern="100" dirty="0">
              <a:effectLst/>
              <a:ea typeface="Aptos" panose="020B0004020202020204" pitchFamily="34" charset="0"/>
              <a:cs typeface="Times New Roman" panose="02020603050405020304" pitchFamily="18" charset="0"/>
            </a:endParaRPr>
          </a:p>
          <a:p>
            <a:pPr marL="0" marR="0" indent="0">
              <a:spcBef>
                <a:spcPts val="0"/>
              </a:spcBef>
              <a:spcAft>
                <a:spcPts val="0"/>
              </a:spcAft>
              <a:buNone/>
            </a:pPr>
            <a:endParaRPr lang="en-US" sz="24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010670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8F401-C078-9E20-DBE6-4530E5BBA107}"/>
              </a:ext>
            </a:extLst>
          </p:cNvPr>
          <p:cNvSpPr>
            <a:spLocks noGrp="1"/>
          </p:cNvSpPr>
          <p:nvPr>
            <p:ph type="title"/>
          </p:nvPr>
        </p:nvSpPr>
        <p:spPr>
          <a:xfrm>
            <a:off x="1371600" y="685800"/>
            <a:ext cx="9961808" cy="1485900"/>
          </a:xfrm>
        </p:spPr>
        <p:txBody>
          <a:bodyPr/>
          <a:lstStyle/>
          <a:p>
            <a:pPr algn="ctr"/>
            <a:r>
              <a:rPr lang="en-US" b="1" dirty="0"/>
              <a:t>Summative Assessments</a:t>
            </a:r>
            <a:br>
              <a:rPr lang="en-US" b="1" dirty="0"/>
            </a:br>
            <a:endParaRPr lang="en-US" b="1" dirty="0"/>
          </a:p>
        </p:txBody>
      </p:sp>
      <p:sp>
        <p:nvSpPr>
          <p:cNvPr id="3" name="Content Placeholder 2">
            <a:extLst>
              <a:ext uri="{FF2B5EF4-FFF2-40B4-BE49-F238E27FC236}">
                <a16:creationId xmlns:a16="http://schemas.microsoft.com/office/drawing/2014/main" id="{C226460D-7EF5-E9F2-C8A6-B8A712A9CB58}"/>
              </a:ext>
            </a:extLst>
          </p:cNvPr>
          <p:cNvSpPr>
            <a:spLocks noGrp="1"/>
          </p:cNvSpPr>
          <p:nvPr>
            <p:ph idx="1"/>
          </p:nvPr>
        </p:nvSpPr>
        <p:spPr>
          <a:xfrm>
            <a:off x="1371599" y="2286000"/>
            <a:ext cx="9961807" cy="3581400"/>
          </a:xfrm>
        </p:spPr>
        <p:txBody>
          <a:bodyPr>
            <a:normAutofit/>
          </a:bodyPr>
          <a:lstStyle/>
          <a:p>
            <a:pPr marL="0" marR="0" indent="0">
              <a:spcBef>
                <a:spcPts val="0"/>
              </a:spcBef>
              <a:spcAft>
                <a:spcPts val="0"/>
              </a:spcAft>
              <a:buNone/>
            </a:pPr>
            <a:r>
              <a:rPr lang="en-US" sz="2600" b="1" kern="100" dirty="0">
                <a:effectLst/>
                <a:ea typeface="Aptos" panose="020B0004020202020204" pitchFamily="34" charset="0"/>
                <a:cs typeface="Times New Roman" panose="02020603050405020304" pitchFamily="18" charset="0"/>
              </a:rPr>
              <a:t>Summative Evaluations</a:t>
            </a:r>
            <a:r>
              <a:rPr lang="en-US" sz="2600" kern="100" dirty="0">
                <a:effectLst/>
                <a:ea typeface="Aptos" panose="020B0004020202020204" pitchFamily="34" charset="0"/>
                <a:cs typeface="Times New Roman" panose="02020603050405020304" pitchFamily="18" charset="0"/>
              </a:rPr>
              <a:t>: </a:t>
            </a:r>
          </a:p>
          <a:p>
            <a:pPr marL="342900" marR="0" lvl="0" indent="-342900">
              <a:spcBef>
                <a:spcPts val="0"/>
              </a:spcBef>
              <a:spcAft>
                <a:spcPts val="0"/>
              </a:spcAft>
              <a:buFont typeface="Symbol" pitchFamily="2" charset="2"/>
              <a:buChar char=""/>
            </a:pPr>
            <a:r>
              <a:rPr lang="en-US" sz="2600" kern="100" dirty="0">
                <a:effectLst/>
                <a:ea typeface="Aptos" panose="020B0004020202020204" pitchFamily="34" charset="0"/>
                <a:cs typeface="Times New Roman" panose="02020603050405020304" pitchFamily="18" charset="0"/>
              </a:rPr>
              <a:t>University supervisors summative BYU Professional Teacher Candidate </a:t>
            </a:r>
            <a:r>
              <a:rPr lang="en-US" sz="2600" kern="100" dirty="0">
                <a:ea typeface="Aptos" panose="020B0004020202020204" pitchFamily="34" charset="0"/>
                <a:cs typeface="Times New Roman" panose="02020603050405020304" pitchFamily="18" charset="0"/>
              </a:rPr>
              <a:t>Assessment</a:t>
            </a:r>
            <a:r>
              <a:rPr lang="en-US" sz="2600" kern="100" dirty="0">
                <a:effectLst/>
                <a:ea typeface="Aptos" panose="020B0004020202020204" pitchFamily="34" charset="0"/>
                <a:cs typeface="Times New Roman" panose="02020603050405020304" pitchFamily="18" charset="0"/>
              </a:rPr>
              <a:t> will be completed around the 14</a:t>
            </a:r>
            <a:r>
              <a:rPr lang="en-US" sz="2600" kern="100" baseline="30000" dirty="0">
                <a:effectLst/>
                <a:ea typeface="Aptos" panose="020B0004020202020204" pitchFamily="34" charset="0"/>
                <a:cs typeface="Times New Roman" panose="02020603050405020304" pitchFamily="18" charset="0"/>
              </a:rPr>
              <a:t>th</a:t>
            </a:r>
            <a:r>
              <a:rPr lang="en-US" sz="2600" kern="100" dirty="0">
                <a:effectLst/>
                <a:ea typeface="Aptos" panose="020B0004020202020204" pitchFamily="34" charset="0"/>
                <a:cs typeface="Times New Roman" panose="02020603050405020304" pitchFamily="18" charset="0"/>
              </a:rPr>
              <a:t> Friday of the semester (Fall or Winter) and the 7</a:t>
            </a:r>
            <a:r>
              <a:rPr lang="en-US" sz="2600" kern="100" baseline="30000" dirty="0">
                <a:effectLst/>
                <a:ea typeface="Aptos" panose="020B0004020202020204" pitchFamily="34" charset="0"/>
                <a:cs typeface="Times New Roman" panose="02020603050405020304" pitchFamily="18" charset="0"/>
              </a:rPr>
              <a:t>th</a:t>
            </a:r>
            <a:r>
              <a:rPr lang="en-US" sz="2600" kern="100" dirty="0">
                <a:effectLst/>
                <a:ea typeface="Aptos" panose="020B0004020202020204" pitchFamily="34" charset="0"/>
                <a:cs typeface="Times New Roman" panose="02020603050405020304" pitchFamily="18" charset="0"/>
              </a:rPr>
              <a:t> Friday of a term (Spring or Summer) for each clinical experience (practicum, student teaching or internship) and will be entered into the Educator System.  </a:t>
            </a:r>
          </a:p>
          <a:p>
            <a:pPr marL="0" marR="0" indent="0">
              <a:spcBef>
                <a:spcPts val="0"/>
              </a:spcBef>
              <a:spcAft>
                <a:spcPts val="0"/>
              </a:spcAft>
              <a:buNone/>
            </a:pPr>
            <a:endParaRPr lang="en-US" sz="24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856273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8F401-C078-9E20-DBE6-4530E5BBA107}"/>
              </a:ext>
            </a:extLst>
          </p:cNvPr>
          <p:cNvSpPr>
            <a:spLocks noGrp="1"/>
          </p:cNvSpPr>
          <p:nvPr>
            <p:ph type="title"/>
          </p:nvPr>
        </p:nvSpPr>
        <p:spPr>
          <a:xfrm>
            <a:off x="1371600" y="685800"/>
            <a:ext cx="9961808" cy="1485900"/>
          </a:xfrm>
        </p:spPr>
        <p:txBody>
          <a:bodyPr/>
          <a:lstStyle/>
          <a:p>
            <a:pPr algn="ctr"/>
            <a:r>
              <a:rPr lang="en-US" b="1" dirty="0"/>
              <a:t>Required Number of Observations and Evaluations</a:t>
            </a:r>
          </a:p>
        </p:txBody>
      </p:sp>
      <p:sp>
        <p:nvSpPr>
          <p:cNvPr id="8" name="TextBox 7">
            <a:extLst>
              <a:ext uri="{FF2B5EF4-FFF2-40B4-BE49-F238E27FC236}">
                <a16:creationId xmlns:a16="http://schemas.microsoft.com/office/drawing/2014/main" id="{18AF2A9B-0A96-EC04-B93C-F7D944333509}"/>
              </a:ext>
            </a:extLst>
          </p:cNvPr>
          <p:cNvSpPr txBox="1"/>
          <p:nvPr/>
        </p:nvSpPr>
        <p:spPr>
          <a:xfrm>
            <a:off x="1371600" y="4857750"/>
            <a:ext cx="8489183" cy="369332"/>
          </a:xfrm>
          <a:prstGeom prst="rect">
            <a:avLst/>
          </a:prstGeom>
          <a:noFill/>
        </p:spPr>
        <p:txBody>
          <a:bodyPr wrap="none" rtlCol="0">
            <a:spAutoFit/>
          </a:bodyPr>
          <a:lstStyle/>
          <a:p>
            <a:pPr marL="0" marR="0">
              <a:spcBef>
                <a:spcPts val="0"/>
              </a:spcBef>
              <a:spcAft>
                <a:spcPts val="0"/>
              </a:spcAft>
            </a:pPr>
            <a:r>
              <a:rPr lang="en-US" sz="1800" b="1" kern="100" dirty="0">
                <a:effectLst/>
                <a:latin typeface="Aptos" panose="020B0004020202020204" pitchFamily="34" charset="0"/>
                <a:ea typeface="Aptos" panose="020B0004020202020204" pitchFamily="34" charset="0"/>
                <a:cs typeface="Aptos" panose="020B0004020202020204" pitchFamily="34" charset="0"/>
              </a:rPr>
              <a:t>Note:</a:t>
            </a:r>
            <a:r>
              <a:rPr lang="en-US" sz="1800" kern="100" dirty="0">
                <a:effectLst/>
                <a:latin typeface="Aptos" panose="020B0004020202020204" pitchFamily="34" charset="0"/>
                <a:ea typeface="Aptos" panose="020B0004020202020204" pitchFamily="34" charset="0"/>
                <a:cs typeface="Aptos" panose="020B0004020202020204" pitchFamily="34" charset="0"/>
              </a:rPr>
              <a:t> Only Summative Evaluations will need to be filled out in the Educator System.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19" name="Content Placeholder 18" descr="A white sheet with black text&#10;&#10;Description automatically generated">
            <a:extLst>
              <a:ext uri="{FF2B5EF4-FFF2-40B4-BE49-F238E27FC236}">
                <a16:creationId xmlns:a16="http://schemas.microsoft.com/office/drawing/2014/main" id="{7D940D12-E5E2-AB74-9D0F-13358BDF2131}"/>
              </a:ext>
            </a:extLst>
          </p:cNvPr>
          <p:cNvPicPr>
            <a:picLocks noGrp="1" noChangeAspect="1"/>
          </p:cNvPicPr>
          <p:nvPr>
            <p:ph idx="1"/>
          </p:nvPr>
        </p:nvPicPr>
        <p:blipFill>
          <a:blip r:embed="rId2"/>
          <a:stretch>
            <a:fillRect/>
          </a:stretch>
        </p:blipFill>
        <p:spPr>
          <a:xfrm>
            <a:off x="1371600" y="2739459"/>
            <a:ext cx="9601200" cy="1946842"/>
          </a:xfrm>
        </p:spPr>
      </p:pic>
    </p:spTree>
    <p:extLst>
      <p:ext uri="{BB962C8B-B14F-4D97-AF65-F5344CB8AC3E}">
        <p14:creationId xmlns:p14="http://schemas.microsoft.com/office/powerpoint/2010/main" val="3251475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D44DD-8431-E048-0CA6-56C21F28D6CE}"/>
              </a:ext>
            </a:extLst>
          </p:cNvPr>
          <p:cNvSpPr>
            <a:spLocks noGrp="1"/>
          </p:cNvSpPr>
          <p:nvPr>
            <p:ph type="title"/>
          </p:nvPr>
        </p:nvSpPr>
        <p:spPr>
          <a:xfrm>
            <a:off x="1371600" y="402331"/>
            <a:ext cx="9601200" cy="838200"/>
          </a:xfrm>
        </p:spPr>
        <p:txBody>
          <a:bodyPr/>
          <a:lstStyle/>
          <a:p>
            <a:pPr algn="ctr"/>
            <a:r>
              <a:rPr lang="en-US" b="1" dirty="0"/>
              <a:t>Educator System</a:t>
            </a:r>
          </a:p>
        </p:txBody>
      </p:sp>
      <p:sp>
        <p:nvSpPr>
          <p:cNvPr id="3" name="Content Placeholder 2">
            <a:extLst>
              <a:ext uri="{FF2B5EF4-FFF2-40B4-BE49-F238E27FC236}">
                <a16:creationId xmlns:a16="http://schemas.microsoft.com/office/drawing/2014/main" id="{2A1633F7-9618-E531-E7FD-645986BBC290}"/>
              </a:ext>
            </a:extLst>
          </p:cNvPr>
          <p:cNvSpPr>
            <a:spLocks noGrp="1"/>
          </p:cNvSpPr>
          <p:nvPr>
            <p:ph idx="1"/>
          </p:nvPr>
        </p:nvSpPr>
        <p:spPr>
          <a:xfrm>
            <a:off x="1371600" y="1240531"/>
            <a:ext cx="10115550" cy="5215138"/>
          </a:xfrm>
        </p:spPr>
        <p:txBody>
          <a:bodyPr>
            <a:normAutofit/>
          </a:bodyPr>
          <a:lstStyle/>
          <a:p>
            <a:r>
              <a:rPr lang="en-US" sz="2400" dirty="0"/>
              <a:t>The process is comparable to filling out a PAES</a:t>
            </a:r>
          </a:p>
          <a:p>
            <a:r>
              <a:rPr lang="en-US" sz="2400" dirty="0"/>
              <a:t>When scoring the competencies you will click the column for the score you wish to give (0, 1, 2, or 3)</a:t>
            </a:r>
          </a:p>
          <a:p>
            <a:endParaRPr lang="en-US" sz="2400" dirty="0"/>
          </a:p>
        </p:txBody>
      </p:sp>
      <p:pic>
        <p:nvPicPr>
          <p:cNvPr id="13" name="Picture 12" descr="A chart with text on it&#10;&#10;Description automatically generated">
            <a:extLst>
              <a:ext uri="{FF2B5EF4-FFF2-40B4-BE49-F238E27FC236}">
                <a16:creationId xmlns:a16="http://schemas.microsoft.com/office/drawing/2014/main" id="{52FDA318-802C-0B4D-0750-5D206780BD9F}"/>
              </a:ext>
            </a:extLst>
          </p:cNvPr>
          <p:cNvPicPr>
            <a:picLocks noChangeAspect="1"/>
          </p:cNvPicPr>
          <p:nvPr/>
        </p:nvPicPr>
        <p:blipFill>
          <a:blip r:embed="rId2"/>
          <a:stretch>
            <a:fillRect/>
          </a:stretch>
        </p:blipFill>
        <p:spPr>
          <a:xfrm>
            <a:off x="1809750" y="2730500"/>
            <a:ext cx="9163050" cy="3725169"/>
          </a:xfrm>
          <a:prstGeom prst="rect">
            <a:avLst/>
          </a:prstGeom>
        </p:spPr>
      </p:pic>
    </p:spTree>
    <p:extLst>
      <p:ext uri="{BB962C8B-B14F-4D97-AF65-F5344CB8AC3E}">
        <p14:creationId xmlns:p14="http://schemas.microsoft.com/office/powerpoint/2010/main" val="13767239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D44DD-8431-E048-0CA6-56C21F28D6CE}"/>
              </a:ext>
            </a:extLst>
          </p:cNvPr>
          <p:cNvSpPr>
            <a:spLocks noGrp="1"/>
          </p:cNvSpPr>
          <p:nvPr>
            <p:ph type="title"/>
          </p:nvPr>
        </p:nvSpPr>
        <p:spPr>
          <a:xfrm>
            <a:off x="1371600" y="375597"/>
            <a:ext cx="9601200" cy="1236370"/>
          </a:xfrm>
        </p:spPr>
        <p:txBody>
          <a:bodyPr>
            <a:normAutofit fontScale="90000"/>
          </a:bodyPr>
          <a:lstStyle/>
          <a:p>
            <a:pPr algn="ctr"/>
            <a:r>
              <a:rPr lang="en-US" sz="4900" b="1" dirty="0"/>
              <a:t>Educator System</a:t>
            </a:r>
            <a:br>
              <a:rPr lang="en-US" b="1" dirty="0"/>
            </a:br>
            <a:r>
              <a:rPr lang="en-US" b="1" dirty="0"/>
              <a:t>(continued)</a:t>
            </a:r>
          </a:p>
        </p:txBody>
      </p:sp>
      <p:sp>
        <p:nvSpPr>
          <p:cNvPr id="3" name="Content Placeholder 2">
            <a:extLst>
              <a:ext uri="{FF2B5EF4-FFF2-40B4-BE49-F238E27FC236}">
                <a16:creationId xmlns:a16="http://schemas.microsoft.com/office/drawing/2014/main" id="{2A1633F7-9618-E531-E7FD-645986BBC290}"/>
              </a:ext>
            </a:extLst>
          </p:cNvPr>
          <p:cNvSpPr>
            <a:spLocks noGrp="1"/>
          </p:cNvSpPr>
          <p:nvPr>
            <p:ph idx="1"/>
          </p:nvPr>
        </p:nvSpPr>
        <p:spPr>
          <a:xfrm>
            <a:off x="1371600" y="1712889"/>
            <a:ext cx="10278094" cy="4769514"/>
          </a:xfrm>
        </p:spPr>
        <p:txBody>
          <a:bodyPr>
            <a:normAutofit/>
          </a:bodyPr>
          <a:lstStyle/>
          <a:p>
            <a:pPr marL="0" indent="0">
              <a:buNone/>
            </a:pPr>
            <a:r>
              <a:rPr lang="en-US" sz="2400" dirty="0">
                <a:solidFill>
                  <a:schemeClr val="tx1"/>
                </a:solidFill>
                <a:cs typeface="Times New Roman" panose="02020603050405020304" pitchFamily="18" charset="0"/>
              </a:rPr>
              <a:t>In Educator the post-teaching discussion is recorded. This will be recorded in each of the five BYU-Public School Partnership sections. </a:t>
            </a:r>
          </a:p>
          <a:p>
            <a:r>
              <a:rPr lang="en-US" sz="2400" dirty="0">
                <a:solidFill>
                  <a:schemeClr val="tx1"/>
                </a:solidFill>
                <a:effectLst/>
                <a:cs typeface="Times New Roman" panose="02020603050405020304" pitchFamily="18" charset="0"/>
              </a:rPr>
              <a:t>The first box </a:t>
            </a:r>
            <a:r>
              <a:rPr lang="en-US" sz="2400" dirty="0">
                <a:solidFill>
                  <a:schemeClr val="tx1"/>
                </a:solidFill>
                <a:cs typeface="Times New Roman" panose="02020603050405020304" pitchFamily="18" charset="0"/>
              </a:rPr>
              <a:t>following the competencies is for </a:t>
            </a:r>
            <a:r>
              <a:rPr lang="en-US" sz="2400" b="1" u="sng" dirty="0">
                <a:solidFill>
                  <a:schemeClr val="tx1"/>
                </a:solidFill>
                <a:cs typeface="Times New Roman" panose="02020603050405020304" pitchFamily="18" charset="0"/>
              </a:rPr>
              <a:t>Information Only.</a:t>
            </a:r>
            <a:r>
              <a:rPr lang="en-US" sz="2400" b="1" dirty="0">
                <a:solidFill>
                  <a:schemeClr val="tx1"/>
                </a:solidFill>
                <a:cs typeface="Times New Roman" panose="02020603050405020304" pitchFamily="18" charset="0"/>
              </a:rPr>
              <a:t>  </a:t>
            </a:r>
            <a:r>
              <a:rPr lang="en-US" sz="2400" dirty="0">
                <a:solidFill>
                  <a:schemeClr val="tx1"/>
                </a:solidFill>
                <a:cs typeface="Times New Roman" panose="02020603050405020304" pitchFamily="18" charset="0"/>
              </a:rPr>
              <a:t>No action is required of the mentor teacher or university supervisor.  This box is strictly information on what the teacher candidate is being asked  to reflect on.</a:t>
            </a:r>
            <a:endParaRPr lang="en-US" sz="2400" dirty="0">
              <a:solidFill>
                <a:schemeClr val="tx1"/>
              </a:solidFill>
              <a:effectLst/>
              <a:cs typeface="Times New Roman" panose="02020603050405020304" pitchFamily="18" charset="0"/>
            </a:endParaRPr>
          </a:p>
          <a:p>
            <a:pPr marL="0" indent="0">
              <a:buNone/>
            </a:pPr>
            <a:endParaRPr lang="en-US" sz="2400" dirty="0">
              <a:solidFill>
                <a:schemeClr val="tx1"/>
              </a:solidFill>
              <a:cs typeface="Times New Roman" panose="02020603050405020304" pitchFamily="18" charset="0"/>
            </a:endParaRPr>
          </a:p>
          <a:p>
            <a:pPr marL="0" indent="0">
              <a:buNone/>
            </a:pPr>
            <a:endParaRPr lang="en-US" sz="2400" dirty="0">
              <a:solidFill>
                <a:schemeClr val="tx1"/>
              </a:solidFill>
              <a:effectLst/>
            </a:endParaRPr>
          </a:p>
        </p:txBody>
      </p:sp>
      <p:pic>
        <p:nvPicPr>
          <p:cNvPr id="5" name="Picture 4" descr="A white paper with black text&#10;&#10;Description automatically generated">
            <a:extLst>
              <a:ext uri="{FF2B5EF4-FFF2-40B4-BE49-F238E27FC236}">
                <a16:creationId xmlns:a16="http://schemas.microsoft.com/office/drawing/2014/main" id="{28686CB8-7AB2-795D-55B0-4724D9656761}"/>
              </a:ext>
            </a:extLst>
          </p:cNvPr>
          <p:cNvPicPr>
            <a:picLocks noChangeAspect="1"/>
          </p:cNvPicPr>
          <p:nvPr/>
        </p:nvPicPr>
        <p:blipFill>
          <a:blip r:embed="rId2"/>
          <a:stretch>
            <a:fillRect/>
          </a:stretch>
        </p:blipFill>
        <p:spPr>
          <a:xfrm>
            <a:off x="1371600" y="4012700"/>
            <a:ext cx="10278094" cy="2469703"/>
          </a:xfrm>
          <a:prstGeom prst="rect">
            <a:avLst/>
          </a:prstGeom>
        </p:spPr>
      </p:pic>
    </p:spTree>
    <p:extLst>
      <p:ext uri="{BB962C8B-B14F-4D97-AF65-F5344CB8AC3E}">
        <p14:creationId xmlns:p14="http://schemas.microsoft.com/office/powerpoint/2010/main" val="3760129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D44DD-8431-E048-0CA6-56C21F28D6CE}"/>
              </a:ext>
            </a:extLst>
          </p:cNvPr>
          <p:cNvSpPr>
            <a:spLocks noGrp="1"/>
          </p:cNvSpPr>
          <p:nvPr>
            <p:ph type="title"/>
          </p:nvPr>
        </p:nvSpPr>
        <p:spPr>
          <a:xfrm>
            <a:off x="1371600" y="476519"/>
            <a:ext cx="9601200" cy="1236370"/>
          </a:xfrm>
        </p:spPr>
        <p:txBody>
          <a:bodyPr>
            <a:normAutofit fontScale="90000"/>
          </a:bodyPr>
          <a:lstStyle/>
          <a:p>
            <a:pPr algn="ctr"/>
            <a:r>
              <a:rPr lang="en-US" sz="4900" b="1" dirty="0"/>
              <a:t>Educator System</a:t>
            </a:r>
            <a:br>
              <a:rPr lang="en-US" b="1" dirty="0"/>
            </a:br>
            <a:r>
              <a:rPr lang="en-US" b="1" dirty="0"/>
              <a:t>(continued)</a:t>
            </a:r>
          </a:p>
        </p:txBody>
      </p:sp>
      <p:sp>
        <p:nvSpPr>
          <p:cNvPr id="3" name="Content Placeholder 2">
            <a:extLst>
              <a:ext uri="{FF2B5EF4-FFF2-40B4-BE49-F238E27FC236}">
                <a16:creationId xmlns:a16="http://schemas.microsoft.com/office/drawing/2014/main" id="{2A1633F7-9618-E531-E7FD-645986BBC290}"/>
              </a:ext>
            </a:extLst>
          </p:cNvPr>
          <p:cNvSpPr>
            <a:spLocks noGrp="1"/>
          </p:cNvSpPr>
          <p:nvPr>
            <p:ph idx="1"/>
          </p:nvPr>
        </p:nvSpPr>
        <p:spPr>
          <a:xfrm>
            <a:off x="1371600" y="1571625"/>
            <a:ext cx="10278094" cy="4910778"/>
          </a:xfrm>
        </p:spPr>
        <p:txBody>
          <a:bodyPr>
            <a:normAutofit/>
          </a:bodyPr>
          <a:lstStyle/>
          <a:p>
            <a:pPr marL="0" indent="0">
              <a:buNone/>
            </a:pPr>
            <a:endParaRPr lang="en-US" sz="2400" dirty="0">
              <a:solidFill>
                <a:schemeClr val="tx1"/>
              </a:solidFill>
              <a:cs typeface="Times New Roman" panose="02020603050405020304" pitchFamily="18" charset="0"/>
            </a:endParaRPr>
          </a:p>
          <a:p>
            <a:r>
              <a:rPr lang="en-US" sz="2400" dirty="0">
                <a:solidFill>
                  <a:schemeClr val="tx1"/>
                </a:solidFill>
                <a:cs typeface="Times New Roman" panose="02020603050405020304" pitchFamily="18" charset="0"/>
              </a:rPr>
              <a:t>In the next box the Mentor Teacher will respond to the Post-teaching discussion prompt and record feedback for the teacher candidate. Feedback will be provided on the BYU-Public School Partnership commitment and USBE competencies.  The Mentor will not need to comment on the BYU Mission.</a:t>
            </a:r>
            <a:endParaRPr lang="en-US" sz="2400" dirty="0">
              <a:solidFill>
                <a:schemeClr val="tx1"/>
              </a:solidFill>
              <a:effectLst/>
              <a:cs typeface="Times New Roman" panose="02020603050405020304" pitchFamily="18" charset="0"/>
            </a:endParaRPr>
          </a:p>
          <a:p>
            <a:pPr marL="0" indent="0">
              <a:buNone/>
            </a:pPr>
            <a:endParaRPr lang="en-US" sz="2400" dirty="0">
              <a:solidFill>
                <a:schemeClr val="tx1"/>
              </a:solidFill>
              <a:cs typeface="Times New Roman" panose="02020603050405020304" pitchFamily="18" charset="0"/>
            </a:endParaRPr>
          </a:p>
          <a:p>
            <a:pPr marL="0" indent="0">
              <a:buNone/>
            </a:pPr>
            <a:endParaRPr lang="en-US" sz="2400" dirty="0">
              <a:solidFill>
                <a:schemeClr val="tx1"/>
              </a:solidFill>
              <a:effectLst/>
            </a:endParaRPr>
          </a:p>
        </p:txBody>
      </p:sp>
      <p:pic>
        <p:nvPicPr>
          <p:cNvPr id="8" name="Picture 7" descr="A close up of a white background&#10;&#10;Description automatically generated">
            <a:extLst>
              <a:ext uri="{FF2B5EF4-FFF2-40B4-BE49-F238E27FC236}">
                <a16:creationId xmlns:a16="http://schemas.microsoft.com/office/drawing/2014/main" id="{FD6A5448-651C-29DE-00DF-7624350E0755}"/>
              </a:ext>
            </a:extLst>
          </p:cNvPr>
          <p:cNvPicPr>
            <a:picLocks noChangeAspect="1"/>
          </p:cNvPicPr>
          <p:nvPr/>
        </p:nvPicPr>
        <p:blipFill>
          <a:blip r:embed="rId2"/>
          <a:stretch>
            <a:fillRect/>
          </a:stretch>
        </p:blipFill>
        <p:spPr>
          <a:xfrm>
            <a:off x="1371600" y="4027013"/>
            <a:ext cx="10227398" cy="2354467"/>
          </a:xfrm>
          <a:prstGeom prst="rect">
            <a:avLst/>
          </a:prstGeom>
        </p:spPr>
      </p:pic>
    </p:spTree>
    <p:extLst>
      <p:ext uri="{BB962C8B-B14F-4D97-AF65-F5344CB8AC3E}">
        <p14:creationId xmlns:p14="http://schemas.microsoft.com/office/powerpoint/2010/main" val="71442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8B94A-87D8-0CC0-DB1B-4EC29EBE30F8}"/>
              </a:ext>
            </a:extLst>
          </p:cNvPr>
          <p:cNvSpPr>
            <a:spLocks noGrp="1"/>
          </p:cNvSpPr>
          <p:nvPr>
            <p:ph type="title"/>
          </p:nvPr>
        </p:nvSpPr>
        <p:spPr>
          <a:xfrm>
            <a:off x="1371600" y="478971"/>
            <a:ext cx="9601200" cy="751114"/>
          </a:xfrm>
        </p:spPr>
        <p:txBody>
          <a:bodyPr/>
          <a:lstStyle/>
          <a:p>
            <a:pPr algn="ctr"/>
            <a:r>
              <a:rPr lang="en-US" dirty="0"/>
              <a:t>Why a New Evaluation Tool?</a:t>
            </a:r>
          </a:p>
        </p:txBody>
      </p:sp>
      <p:sp>
        <p:nvSpPr>
          <p:cNvPr id="3" name="Content Placeholder 2">
            <a:extLst>
              <a:ext uri="{FF2B5EF4-FFF2-40B4-BE49-F238E27FC236}">
                <a16:creationId xmlns:a16="http://schemas.microsoft.com/office/drawing/2014/main" id="{FE715042-2A2E-183C-507F-08FBBB8B72F5}"/>
              </a:ext>
            </a:extLst>
          </p:cNvPr>
          <p:cNvSpPr>
            <a:spLocks noGrp="1"/>
          </p:cNvSpPr>
          <p:nvPr>
            <p:ph idx="1"/>
          </p:nvPr>
        </p:nvSpPr>
        <p:spPr>
          <a:xfrm>
            <a:off x="1371600" y="1436913"/>
            <a:ext cx="9601200" cy="5148943"/>
          </a:xfrm>
        </p:spPr>
        <p:txBody>
          <a:bodyPr>
            <a:normAutofit/>
          </a:bodyPr>
          <a:lstStyle/>
          <a:p>
            <a:r>
              <a:rPr lang="en-US" sz="2600" dirty="0"/>
              <a:t>The Utah Effective Teacher Standards changed August 2023. BYU needed to replace the PAES as it was no longer aligned to the Utah Effective Teaching Standards. </a:t>
            </a:r>
          </a:p>
          <a:p>
            <a:r>
              <a:rPr lang="en-US" sz="2600" dirty="0"/>
              <a:t>Utah’s Personalized Competency Based Learning Framework (PCBL) was adopted in September 2023.</a:t>
            </a:r>
          </a:p>
          <a:p>
            <a:r>
              <a:rPr lang="en-US" sz="2600" dirty="0"/>
              <a:t>June 2024 PPAT will no longer be required for a Utah Professional License. BYU needed to replace the PPAT.</a:t>
            </a:r>
          </a:p>
          <a:p>
            <a:r>
              <a:rPr lang="en-US" sz="2600" dirty="0"/>
              <a:t>June 2024 the Utah State Board of Education (USBE) approved the Educator Preparation Program General Teacher Preparation Competencies.</a:t>
            </a:r>
          </a:p>
          <a:p>
            <a:pPr marL="0" indent="0">
              <a:buNone/>
            </a:pPr>
            <a:endParaRPr lang="en-US" dirty="0"/>
          </a:p>
        </p:txBody>
      </p:sp>
    </p:spTree>
    <p:extLst>
      <p:ext uri="{BB962C8B-B14F-4D97-AF65-F5344CB8AC3E}">
        <p14:creationId xmlns:p14="http://schemas.microsoft.com/office/powerpoint/2010/main" val="10726212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D44DD-8431-E048-0CA6-56C21F28D6CE}"/>
              </a:ext>
            </a:extLst>
          </p:cNvPr>
          <p:cNvSpPr>
            <a:spLocks noGrp="1"/>
          </p:cNvSpPr>
          <p:nvPr>
            <p:ph type="title"/>
          </p:nvPr>
        </p:nvSpPr>
        <p:spPr>
          <a:xfrm>
            <a:off x="1371600" y="476519"/>
            <a:ext cx="9601200" cy="1236370"/>
          </a:xfrm>
        </p:spPr>
        <p:txBody>
          <a:bodyPr>
            <a:normAutofit fontScale="90000"/>
          </a:bodyPr>
          <a:lstStyle/>
          <a:p>
            <a:pPr algn="ctr"/>
            <a:r>
              <a:rPr lang="en-US" sz="4900" b="1" dirty="0"/>
              <a:t>Educator System</a:t>
            </a:r>
            <a:br>
              <a:rPr lang="en-US" b="1" dirty="0"/>
            </a:br>
            <a:r>
              <a:rPr lang="en-US" b="1" dirty="0"/>
              <a:t>(continued)</a:t>
            </a:r>
          </a:p>
        </p:txBody>
      </p:sp>
      <p:sp>
        <p:nvSpPr>
          <p:cNvPr id="3" name="Content Placeholder 2">
            <a:extLst>
              <a:ext uri="{FF2B5EF4-FFF2-40B4-BE49-F238E27FC236}">
                <a16:creationId xmlns:a16="http://schemas.microsoft.com/office/drawing/2014/main" id="{2A1633F7-9618-E531-E7FD-645986BBC290}"/>
              </a:ext>
            </a:extLst>
          </p:cNvPr>
          <p:cNvSpPr>
            <a:spLocks noGrp="1"/>
          </p:cNvSpPr>
          <p:nvPr>
            <p:ph idx="1"/>
          </p:nvPr>
        </p:nvSpPr>
        <p:spPr>
          <a:xfrm>
            <a:off x="1371600" y="1712889"/>
            <a:ext cx="10278094" cy="4769514"/>
          </a:xfrm>
        </p:spPr>
        <p:txBody>
          <a:bodyPr>
            <a:normAutofit/>
          </a:bodyPr>
          <a:lstStyle/>
          <a:p>
            <a:pPr marL="0" indent="0">
              <a:buNone/>
            </a:pPr>
            <a:endParaRPr lang="en-US" sz="2400" dirty="0">
              <a:solidFill>
                <a:schemeClr val="tx1"/>
              </a:solidFill>
              <a:cs typeface="Times New Roman" panose="02020603050405020304" pitchFamily="18" charset="0"/>
            </a:endParaRPr>
          </a:p>
          <a:p>
            <a:r>
              <a:rPr lang="en-US" sz="2400" dirty="0">
                <a:solidFill>
                  <a:schemeClr val="tx1"/>
                </a:solidFill>
                <a:cs typeface="Times New Roman" panose="02020603050405020304" pitchFamily="18" charset="0"/>
              </a:rPr>
              <a:t>In the final box the University Supervisor will respond and record feedback for the teacher candidate regarding the BYU-Public School Partnership commitment, USBE competencies, and the BYU Mission statement.</a:t>
            </a:r>
            <a:endParaRPr lang="en-US" sz="2400" dirty="0">
              <a:solidFill>
                <a:schemeClr val="tx1"/>
              </a:solidFill>
              <a:effectLst/>
              <a:cs typeface="Times New Roman" panose="02020603050405020304" pitchFamily="18" charset="0"/>
            </a:endParaRPr>
          </a:p>
          <a:p>
            <a:pPr marL="0" indent="0">
              <a:buNone/>
            </a:pPr>
            <a:endParaRPr lang="en-US" sz="2400" dirty="0">
              <a:solidFill>
                <a:schemeClr val="tx1"/>
              </a:solidFill>
              <a:cs typeface="Times New Roman" panose="02020603050405020304" pitchFamily="18" charset="0"/>
            </a:endParaRPr>
          </a:p>
          <a:p>
            <a:pPr marL="0" indent="0">
              <a:buNone/>
            </a:pPr>
            <a:endParaRPr lang="en-US" sz="2400" dirty="0">
              <a:solidFill>
                <a:schemeClr val="tx1"/>
              </a:solidFill>
              <a:effectLst/>
            </a:endParaRPr>
          </a:p>
        </p:txBody>
      </p:sp>
      <p:pic>
        <p:nvPicPr>
          <p:cNvPr id="5" name="Picture 4" descr="A white background with black text&#10;&#10;Description automatically generated">
            <a:extLst>
              <a:ext uri="{FF2B5EF4-FFF2-40B4-BE49-F238E27FC236}">
                <a16:creationId xmlns:a16="http://schemas.microsoft.com/office/drawing/2014/main" id="{3D329241-6300-0898-DE1C-B292545955EC}"/>
              </a:ext>
            </a:extLst>
          </p:cNvPr>
          <p:cNvPicPr>
            <a:picLocks noChangeAspect="1"/>
          </p:cNvPicPr>
          <p:nvPr/>
        </p:nvPicPr>
        <p:blipFill>
          <a:blip r:embed="rId2"/>
          <a:stretch>
            <a:fillRect/>
          </a:stretch>
        </p:blipFill>
        <p:spPr>
          <a:xfrm>
            <a:off x="1550437" y="3725334"/>
            <a:ext cx="10099257" cy="2442414"/>
          </a:xfrm>
          <a:prstGeom prst="rect">
            <a:avLst/>
          </a:prstGeom>
        </p:spPr>
      </p:pic>
    </p:spTree>
    <p:extLst>
      <p:ext uri="{BB962C8B-B14F-4D97-AF65-F5344CB8AC3E}">
        <p14:creationId xmlns:p14="http://schemas.microsoft.com/office/powerpoint/2010/main" val="36771868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D44DD-8431-E048-0CA6-56C21F28D6CE}"/>
              </a:ext>
            </a:extLst>
          </p:cNvPr>
          <p:cNvSpPr>
            <a:spLocks noGrp="1"/>
          </p:cNvSpPr>
          <p:nvPr>
            <p:ph type="title"/>
          </p:nvPr>
        </p:nvSpPr>
        <p:spPr/>
        <p:txBody>
          <a:bodyPr/>
          <a:lstStyle/>
          <a:p>
            <a:pPr algn="ctr"/>
            <a:r>
              <a:rPr lang="en-US" b="1" dirty="0"/>
              <a:t>Educator System</a:t>
            </a:r>
            <a:br>
              <a:rPr lang="en-US" dirty="0"/>
            </a:br>
            <a:r>
              <a:rPr lang="en-US" sz="3600" dirty="0"/>
              <a:t>(continued)</a:t>
            </a:r>
            <a:endParaRPr lang="en-US" dirty="0"/>
          </a:p>
        </p:txBody>
      </p:sp>
      <p:sp>
        <p:nvSpPr>
          <p:cNvPr id="3" name="Content Placeholder 2">
            <a:extLst>
              <a:ext uri="{FF2B5EF4-FFF2-40B4-BE49-F238E27FC236}">
                <a16:creationId xmlns:a16="http://schemas.microsoft.com/office/drawing/2014/main" id="{2A1633F7-9618-E531-E7FD-645986BBC290}"/>
              </a:ext>
            </a:extLst>
          </p:cNvPr>
          <p:cNvSpPr>
            <a:spLocks noGrp="1"/>
          </p:cNvSpPr>
          <p:nvPr>
            <p:ph idx="1"/>
          </p:nvPr>
        </p:nvSpPr>
        <p:spPr/>
        <p:txBody>
          <a:bodyPr>
            <a:normAutofit/>
          </a:bodyPr>
          <a:lstStyle/>
          <a:p>
            <a:r>
              <a:rPr lang="en-US" sz="2400" b="1" kern="100" dirty="0">
                <a:effectLst/>
                <a:ea typeface="Times New Roman" panose="02020603050405020304" pitchFamily="18" charset="0"/>
                <a:cs typeface="Times New Roman" panose="02020603050405020304" pitchFamily="18" charset="0"/>
              </a:rPr>
              <a:t>The Teacher Candidate will fill out a self evaluation using the TCA at the end of their final field experience (e.g., student teaching or internship).  They will mark the extent to which they feel they have met the competencies.  At the end of each section, they will reflect on the </a:t>
            </a:r>
            <a:r>
              <a:rPr lang="en-US" sz="2400" b="1" kern="100" dirty="0">
                <a:solidFill>
                  <a:srgbClr val="000000"/>
                </a:solidFill>
                <a:effectLst/>
                <a:ea typeface="Times New Roman" panose="02020603050405020304" pitchFamily="18" charset="0"/>
                <a:cs typeface="Times New Roman" panose="02020603050405020304" pitchFamily="18" charset="0"/>
              </a:rPr>
              <a:t>aspects of the BYU-Public School Partnership Commitments and the competencies as it relates to their teaching experience and the Mission of BYU.</a:t>
            </a:r>
            <a:endParaRPr lang="en-US" sz="2400" kern="100" dirty="0">
              <a:effectLst/>
              <a:ea typeface="Times New Roman" panose="02020603050405020304" pitchFamily="18" charset="0"/>
              <a:cs typeface="Times New Roman" panose="02020603050405020304" pitchFamily="18" charset="0"/>
            </a:endParaRPr>
          </a:p>
          <a:p>
            <a:endParaRPr lang="en-US" sz="2400" dirty="0"/>
          </a:p>
        </p:txBody>
      </p:sp>
    </p:spTree>
    <p:extLst>
      <p:ext uri="{BB962C8B-B14F-4D97-AF65-F5344CB8AC3E}">
        <p14:creationId xmlns:p14="http://schemas.microsoft.com/office/powerpoint/2010/main" val="18763519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8F3C9-253B-2D20-AD8F-5BC4EFF622F4}"/>
              </a:ext>
            </a:extLst>
          </p:cNvPr>
          <p:cNvSpPr>
            <a:spLocks noGrp="1"/>
          </p:cNvSpPr>
          <p:nvPr>
            <p:ph type="title"/>
          </p:nvPr>
        </p:nvSpPr>
        <p:spPr/>
        <p:txBody>
          <a:bodyPr/>
          <a:lstStyle/>
          <a:p>
            <a:pPr algn="ctr"/>
            <a:r>
              <a:rPr lang="en-US" b="1" dirty="0"/>
              <a:t>Group Breakout</a:t>
            </a:r>
          </a:p>
        </p:txBody>
      </p:sp>
      <p:sp>
        <p:nvSpPr>
          <p:cNvPr id="3" name="Content Placeholder 2">
            <a:extLst>
              <a:ext uri="{FF2B5EF4-FFF2-40B4-BE49-F238E27FC236}">
                <a16:creationId xmlns:a16="http://schemas.microsoft.com/office/drawing/2014/main" id="{20BB1203-9DB8-CF01-FFA7-3F6660E98CB7}"/>
              </a:ext>
            </a:extLst>
          </p:cNvPr>
          <p:cNvSpPr>
            <a:spLocks noGrp="1"/>
          </p:cNvSpPr>
          <p:nvPr>
            <p:ph idx="1"/>
          </p:nvPr>
        </p:nvSpPr>
        <p:spPr/>
        <p:txBody>
          <a:bodyPr>
            <a:normAutofit/>
          </a:bodyPr>
          <a:lstStyle/>
          <a:p>
            <a:r>
              <a:rPr lang="en-US" sz="2600" dirty="0"/>
              <a:t>In small groups, review the indicators of the TCA</a:t>
            </a:r>
          </a:p>
          <a:p>
            <a:r>
              <a:rPr lang="en-US" sz="2600" dirty="0"/>
              <a:t>Make a list of examples of what each indicator could look like in your program</a:t>
            </a:r>
          </a:p>
          <a:p>
            <a:r>
              <a:rPr lang="en-US" sz="2600" dirty="0"/>
              <a:t>Pay particular attention to the Demonstrates Competency (2) Column</a:t>
            </a:r>
          </a:p>
        </p:txBody>
      </p:sp>
    </p:spTree>
    <p:extLst>
      <p:ext uri="{BB962C8B-B14F-4D97-AF65-F5344CB8AC3E}">
        <p14:creationId xmlns:p14="http://schemas.microsoft.com/office/powerpoint/2010/main" val="6914142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8F3C9-253B-2D20-AD8F-5BC4EFF622F4}"/>
              </a:ext>
            </a:extLst>
          </p:cNvPr>
          <p:cNvSpPr>
            <a:spLocks noGrp="1"/>
          </p:cNvSpPr>
          <p:nvPr>
            <p:ph type="title"/>
          </p:nvPr>
        </p:nvSpPr>
        <p:spPr/>
        <p:txBody>
          <a:bodyPr/>
          <a:lstStyle/>
          <a:p>
            <a:pPr algn="ctr"/>
            <a:r>
              <a:rPr lang="en-US" b="1" dirty="0"/>
              <a:t>Whole Group Share Out</a:t>
            </a:r>
          </a:p>
        </p:txBody>
      </p:sp>
      <p:sp>
        <p:nvSpPr>
          <p:cNvPr id="3" name="Content Placeholder 2">
            <a:extLst>
              <a:ext uri="{FF2B5EF4-FFF2-40B4-BE49-F238E27FC236}">
                <a16:creationId xmlns:a16="http://schemas.microsoft.com/office/drawing/2014/main" id="{20BB1203-9DB8-CF01-FFA7-3F6660E98CB7}"/>
              </a:ext>
            </a:extLst>
          </p:cNvPr>
          <p:cNvSpPr>
            <a:spLocks noGrp="1"/>
          </p:cNvSpPr>
          <p:nvPr>
            <p:ph idx="1"/>
          </p:nvPr>
        </p:nvSpPr>
        <p:spPr/>
        <p:txBody>
          <a:bodyPr>
            <a:normAutofit/>
          </a:bodyPr>
          <a:lstStyle/>
          <a:p>
            <a:r>
              <a:rPr lang="en-US" sz="2600" dirty="0"/>
              <a:t>Small groups will share </a:t>
            </a:r>
            <a:r>
              <a:rPr lang="en-US" sz="2600"/>
              <a:t>a few </a:t>
            </a:r>
            <a:r>
              <a:rPr lang="en-US" sz="2600" dirty="0"/>
              <a:t>examples of what the indicators could look like</a:t>
            </a:r>
          </a:p>
        </p:txBody>
      </p:sp>
    </p:spTree>
    <p:extLst>
      <p:ext uri="{BB962C8B-B14F-4D97-AF65-F5344CB8AC3E}">
        <p14:creationId xmlns:p14="http://schemas.microsoft.com/office/powerpoint/2010/main" val="10574567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93AA9-8906-85DB-3C04-6CB5A829296A}"/>
              </a:ext>
            </a:extLst>
          </p:cNvPr>
          <p:cNvSpPr>
            <a:spLocks noGrp="1"/>
          </p:cNvSpPr>
          <p:nvPr>
            <p:ph type="title"/>
          </p:nvPr>
        </p:nvSpPr>
        <p:spPr>
          <a:xfrm>
            <a:off x="1295400" y="1943100"/>
            <a:ext cx="9601200" cy="1485900"/>
          </a:xfrm>
        </p:spPr>
        <p:txBody>
          <a:bodyPr/>
          <a:lstStyle/>
          <a:p>
            <a:pPr algn="ctr"/>
            <a:r>
              <a:rPr lang="en-US" b="1" dirty="0"/>
              <a:t>What Questions Do You Have?</a:t>
            </a:r>
          </a:p>
        </p:txBody>
      </p:sp>
      <p:sp>
        <p:nvSpPr>
          <p:cNvPr id="5" name="Rectangle 3">
            <a:extLst>
              <a:ext uri="{FF2B5EF4-FFF2-40B4-BE49-F238E27FC236}">
                <a16:creationId xmlns:a16="http://schemas.microsoft.com/office/drawing/2014/main" id="{EA7FED7C-6655-FD0E-66B4-D1456D0509A9}"/>
              </a:ext>
            </a:extLst>
          </p:cNvPr>
          <p:cNvSpPr>
            <a:spLocks noChangeArrowheads="1"/>
          </p:cNvSpPr>
          <p:nvPr/>
        </p:nvSpPr>
        <p:spPr bwMode="auto">
          <a:xfrm>
            <a:off x="1543050" y="455453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27666761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0D0154A-8516-59D9-6F8A-53AA15FE01DF}"/>
              </a:ext>
            </a:extLst>
          </p:cNvPr>
          <p:cNvSpPr>
            <a:spLocks noChangeArrowheads="1"/>
          </p:cNvSpPr>
          <p:nvPr/>
        </p:nvSpPr>
        <p:spPr bwMode="auto">
          <a:xfrm>
            <a:off x="1134533" y="391311"/>
            <a:ext cx="10871200" cy="6340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159000" algn="l"/>
              </a:tabLst>
              <a:defRPr>
                <a:solidFill>
                  <a:schemeClr val="tx1"/>
                </a:solidFill>
                <a:latin typeface="Arial" panose="020B0604020202020204" pitchFamily="34" charset="0"/>
              </a:defRPr>
            </a:lvl1pPr>
            <a:lvl2pPr eaLnBrk="0" fontAlgn="base" hangingPunct="0">
              <a:spcBef>
                <a:spcPct val="0"/>
              </a:spcBef>
              <a:spcAft>
                <a:spcPct val="0"/>
              </a:spcAft>
              <a:tabLst>
                <a:tab pos="2159000" algn="l"/>
              </a:tabLst>
              <a:defRPr>
                <a:solidFill>
                  <a:schemeClr val="tx1"/>
                </a:solidFill>
                <a:latin typeface="Arial" panose="020B0604020202020204" pitchFamily="34" charset="0"/>
              </a:defRPr>
            </a:lvl2pPr>
            <a:lvl3pPr eaLnBrk="0" fontAlgn="base" hangingPunct="0">
              <a:spcBef>
                <a:spcPct val="0"/>
              </a:spcBef>
              <a:spcAft>
                <a:spcPct val="0"/>
              </a:spcAft>
              <a:tabLst>
                <a:tab pos="2159000" algn="l"/>
              </a:tabLst>
              <a:defRPr>
                <a:solidFill>
                  <a:schemeClr val="tx1"/>
                </a:solidFill>
                <a:latin typeface="Arial" panose="020B0604020202020204" pitchFamily="34" charset="0"/>
              </a:defRPr>
            </a:lvl3pPr>
            <a:lvl4pPr eaLnBrk="0" fontAlgn="base" hangingPunct="0">
              <a:spcBef>
                <a:spcPct val="0"/>
              </a:spcBef>
              <a:spcAft>
                <a:spcPct val="0"/>
              </a:spcAft>
              <a:tabLst>
                <a:tab pos="2159000" algn="l"/>
              </a:tabLst>
              <a:defRPr>
                <a:solidFill>
                  <a:schemeClr val="tx1"/>
                </a:solidFill>
                <a:latin typeface="Arial" panose="020B0604020202020204" pitchFamily="34" charset="0"/>
              </a:defRPr>
            </a:lvl4pPr>
            <a:lvl5pPr eaLnBrk="0" fontAlgn="base" hangingPunct="0">
              <a:spcBef>
                <a:spcPct val="0"/>
              </a:spcBef>
              <a:spcAft>
                <a:spcPct val="0"/>
              </a:spcAft>
              <a:tabLst>
                <a:tab pos="2159000" algn="l"/>
              </a:tabLst>
              <a:defRPr>
                <a:solidFill>
                  <a:schemeClr val="tx1"/>
                </a:solidFill>
                <a:latin typeface="Arial" panose="020B0604020202020204" pitchFamily="34" charset="0"/>
              </a:defRPr>
            </a:lvl5pPr>
            <a:lvl6pPr eaLnBrk="0" fontAlgn="base" hangingPunct="0">
              <a:spcBef>
                <a:spcPct val="0"/>
              </a:spcBef>
              <a:spcAft>
                <a:spcPct val="0"/>
              </a:spcAft>
              <a:tabLst>
                <a:tab pos="2159000" algn="l"/>
              </a:tabLst>
              <a:defRPr>
                <a:solidFill>
                  <a:schemeClr val="tx1"/>
                </a:solidFill>
                <a:latin typeface="Arial" panose="020B0604020202020204" pitchFamily="34" charset="0"/>
              </a:defRPr>
            </a:lvl6pPr>
            <a:lvl7pPr eaLnBrk="0" fontAlgn="base" hangingPunct="0">
              <a:spcBef>
                <a:spcPct val="0"/>
              </a:spcBef>
              <a:spcAft>
                <a:spcPct val="0"/>
              </a:spcAft>
              <a:tabLst>
                <a:tab pos="2159000" algn="l"/>
              </a:tabLst>
              <a:defRPr>
                <a:solidFill>
                  <a:schemeClr val="tx1"/>
                </a:solidFill>
                <a:latin typeface="Arial" panose="020B0604020202020204" pitchFamily="34" charset="0"/>
              </a:defRPr>
            </a:lvl7pPr>
            <a:lvl8pPr eaLnBrk="0" fontAlgn="base" hangingPunct="0">
              <a:spcBef>
                <a:spcPct val="0"/>
              </a:spcBef>
              <a:spcAft>
                <a:spcPct val="0"/>
              </a:spcAft>
              <a:tabLst>
                <a:tab pos="2159000" algn="l"/>
              </a:tabLst>
              <a:defRPr>
                <a:solidFill>
                  <a:schemeClr val="tx1"/>
                </a:solidFill>
                <a:latin typeface="Arial" panose="020B0604020202020204" pitchFamily="34" charset="0"/>
              </a:defRPr>
            </a:lvl8pPr>
            <a:lvl9pPr eaLnBrk="0" fontAlgn="base" hangingPunct="0">
              <a:spcBef>
                <a:spcPct val="0"/>
              </a:spcBef>
              <a:spcAft>
                <a:spcPct val="0"/>
              </a:spcAft>
              <a:tabLst>
                <a:tab pos="21590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2159000" algn="l"/>
              </a:tabLst>
            </a:pPr>
            <a:r>
              <a:rPr kumimoji="0" lang="en-US" altLang="en-US" sz="2400" b="1" i="0" u="sng"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BYU Educator Preparation Program Contact Information</a:t>
            </a:r>
            <a:endParaRPr kumimoji="0" lang="en-US" altLang="en-US" sz="2400" b="1"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endParaRPr kumimoji="0" lang="en-US" altLang="en-US" sz="24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sng"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Brent W. Chowen, PhD</a:t>
            </a:r>
            <a:endParaRPr kumimoji="0" lang="en-US" altLang="en-US" sz="2000" b="0" i="0" u="sng"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Director, Educator Preparation Program </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Teaching Professor, McKay School of Education</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Brigham Young University</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hlinkClick r:id="rId2"/>
              </a:rPr>
              <a:t>bchowen@byu.edu</a:t>
            </a: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 </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endPar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sng"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Terri L. Summers</a:t>
            </a:r>
            <a:endParaRPr kumimoji="0" lang="en-US" altLang="en-US" sz="2000" b="1" i="0" u="sng"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Educator Preparation Program (EPP) Associate Director</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Office of the Associate Academic Vice President</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Brigham Young University</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 </a:t>
            </a: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hlinkClick r:id="rId3"/>
              </a:rPr>
              <a:t>terri_summers@byu.edu</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2004 JKB</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Brigham Young University</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Provo, UT 84602</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 </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Office: (801) 422-1190</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r>
              <a:rPr kumimoji="0" lang="en-US" altLang="en-US" sz="2000" b="1" i="0" u="none" strike="noStrike" cap="none" normalizeH="0" baseline="0" dirty="0">
                <a:ln>
                  <a:noFill/>
                </a:ln>
                <a:solidFill>
                  <a:schemeClr val="tx1"/>
                </a:solidFill>
                <a:effectLst/>
                <a:latin typeface="+mn-lt"/>
                <a:ea typeface="Times New Roman" panose="02020603050405020304" pitchFamily="18" charset="0"/>
                <a:cs typeface="Times New Roman" panose="02020603050405020304" pitchFamily="18" charset="0"/>
              </a:rPr>
              <a:t>Terri Cell: (801) 419-2187</a:t>
            </a:r>
            <a:endParaRPr kumimoji="0" lang="en-US" altLang="en-US" sz="20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159000" algn="l"/>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3">
            <a:extLst>
              <a:ext uri="{FF2B5EF4-FFF2-40B4-BE49-F238E27FC236}">
                <a16:creationId xmlns:a16="http://schemas.microsoft.com/office/drawing/2014/main" id="{EA7FED7C-6655-FD0E-66B4-D1456D0509A9}"/>
              </a:ext>
            </a:extLst>
          </p:cNvPr>
          <p:cNvSpPr>
            <a:spLocks noChangeArrowheads="1"/>
          </p:cNvSpPr>
          <p:nvPr/>
        </p:nvSpPr>
        <p:spPr bwMode="auto">
          <a:xfrm>
            <a:off x="1543050" y="455453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1331760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6032C-15A8-0B4D-5DA3-382E3F29932B}"/>
              </a:ext>
            </a:extLst>
          </p:cNvPr>
          <p:cNvSpPr>
            <a:spLocks noGrp="1"/>
          </p:cNvSpPr>
          <p:nvPr>
            <p:ph type="title"/>
          </p:nvPr>
        </p:nvSpPr>
        <p:spPr>
          <a:xfrm>
            <a:off x="1371600" y="552450"/>
            <a:ext cx="9601200" cy="1619250"/>
          </a:xfrm>
        </p:spPr>
        <p:txBody>
          <a:bodyPr>
            <a:normAutofit fontScale="90000"/>
          </a:bodyPr>
          <a:lstStyle/>
          <a:p>
            <a:pPr algn="ctr"/>
            <a:r>
              <a:rPr lang="en-US" dirty="0"/>
              <a:t>Why the BYU Professional Teacher Candidate Assessment?</a:t>
            </a:r>
            <a:br>
              <a:rPr lang="en-US" dirty="0"/>
            </a:br>
            <a:r>
              <a:rPr lang="en-US" sz="3600" dirty="0"/>
              <a:t>(TCA)</a:t>
            </a:r>
          </a:p>
        </p:txBody>
      </p:sp>
      <p:sp>
        <p:nvSpPr>
          <p:cNvPr id="3" name="Content Placeholder 2">
            <a:extLst>
              <a:ext uri="{FF2B5EF4-FFF2-40B4-BE49-F238E27FC236}">
                <a16:creationId xmlns:a16="http://schemas.microsoft.com/office/drawing/2014/main" id="{B9420A1F-B28E-59C9-E56A-3C4BFE4BC9F3}"/>
              </a:ext>
            </a:extLst>
          </p:cNvPr>
          <p:cNvSpPr>
            <a:spLocks noGrp="1"/>
          </p:cNvSpPr>
          <p:nvPr>
            <p:ph idx="1"/>
          </p:nvPr>
        </p:nvSpPr>
        <p:spPr>
          <a:xfrm>
            <a:off x="1371600" y="2286000"/>
            <a:ext cx="10153650" cy="4019550"/>
          </a:xfrm>
        </p:spPr>
        <p:txBody>
          <a:bodyPr>
            <a:normAutofit lnSpcReduction="10000"/>
          </a:bodyPr>
          <a:lstStyle/>
          <a:p>
            <a:r>
              <a:rPr lang="en-US" sz="2600" dirty="0"/>
              <a:t>BYU wanted to emphasize the role the BYU Aims, Mission, and the Partnership commitments play in becoming an educator through BYU.</a:t>
            </a:r>
          </a:p>
          <a:p>
            <a:r>
              <a:rPr lang="en-US" sz="2600" dirty="0"/>
              <a:t>It was determined that one tool would incorporate all BYU desired components, all USBE requirements for licensure, and national accreditation requirements.</a:t>
            </a:r>
          </a:p>
          <a:p>
            <a:r>
              <a:rPr lang="en-US" sz="2600" dirty="0"/>
              <a:t>BYU will pilot the TCA during the 2024-25 academic year.</a:t>
            </a:r>
          </a:p>
          <a:p>
            <a:r>
              <a:rPr lang="en-US" sz="2600" dirty="0"/>
              <a:t>Candidates in their final field experience must demonstrate competency in all 37 competencies to be recommended for a Utah professional educator license.</a:t>
            </a:r>
          </a:p>
          <a:p>
            <a:endParaRPr lang="en-US" dirty="0"/>
          </a:p>
        </p:txBody>
      </p:sp>
    </p:spTree>
    <p:extLst>
      <p:ext uri="{BB962C8B-B14F-4D97-AF65-F5344CB8AC3E}">
        <p14:creationId xmlns:p14="http://schemas.microsoft.com/office/powerpoint/2010/main" val="1484373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DABFF-6222-0875-1F98-D70703CD63B0}"/>
              </a:ext>
            </a:extLst>
          </p:cNvPr>
          <p:cNvSpPr>
            <a:spLocks noGrp="1"/>
          </p:cNvSpPr>
          <p:nvPr>
            <p:ph type="title"/>
          </p:nvPr>
        </p:nvSpPr>
        <p:spPr>
          <a:xfrm>
            <a:off x="1295400" y="531254"/>
            <a:ext cx="9601200" cy="833907"/>
          </a:xfrm>
        </p:spPr>
        <p:txBody>
          <a:bodyPr>
            <a:normAutofit/>
          </a:bodyPr>
          <a:lstStyle/>
          <a:p>
            <a:pPr algn="ctr"/>
            <a:r>
              <a:rPr lang="en-US" b="1" kern="100" dirty="0">
                <a:effectLst/>
                <a:latin typeface="+mn-lt"/>
                <a:ea typeface="Aptos" panose="020B0004020202020204" pitchFamily="34" charset="0"/>
                <a:cs typeface="Aptos" panose="020B0004020202020204" pitchFamily="34" charset="0"/>
              </a:rPr>
              <a:t>Scale and Items</a:t>
            </a:r>
            <a:endParaRPr lang="en-US" b="1" dirty="0">
              <a:latin typeface="+mn-lt"/>
            </a:endParaRPr>
          </a:p>
        </p:txBody>
      </p:sp>
      <p:sp>
        <p:nvSpPr>
          <p:cNvPr id="3" name="Content Placeholder 2">
            <a:extLst>
              <a:ext uri="{FF2B5EF4-FFF2-40B4-BE49-F238E27FC236}">
                <a16:creationId xmlns:a16="http://schemas.microsoft.com/office/drawing/2014/main" id="{AA38AC1D-EE94-26B1-247E-CC1ABFE60B15}"/>
              </a:ext>
            </a:extLst>
          </p:cNvPr>
          <p:cNvSpPr>
            <a:spLocks noGrp="1"/>
          </p:cNvSpPr>
          <p:nvPr>
            <p:ph idx="1"/>
          </p:nvPr>
        </p:nvSpPr>
        <p:spPr>
          <a:xfrm>
            <a:off x="1107583" y="1519707"/>
            <a:ext cx="10560676" cy="4984123"/>
          </a:xfrm>
        </p:spPr>
        <p:txBody>
          <a:bodyPr>
            <a:normAutofit lnSpcReduction="10000"/>
          </a:bodyPr>
          <a:lstStyle/>
          <a:p>
            <a:pPr marL="342900" marR="0" lvl="0" indent="-342900">
              <a:spcBef>
                <a:spcPts val="0"/>
              </a:spcBef>
              <a:spcAft>
                <a:spcPts val="0"/>
              </a:spcAft>
              <a:buFont typeface="Symbol" pitchFamily="2" charset="2"/>
              <a:buChar char=""/>
            </a:pPr>
            <a:r>
              <a:rPr lang="en-US" sz="2400" kern="100" dirty="0">
                <a:effectLst/>
                <a:ea typeface="Aptos" panose="020B0004020202020204" pitchFamily="34" charset="0"/>
                <a:cs typeface="Aptos" panose="020B0004020202020204" pitchFamily="34" charset="0"/>
              </a:rPr>
              <a:t>There are twenty-two items on a 0-3 scale:</a:t>
            </a:r>
            <a:endParaRPr lang="en-US" sz="2400" kern="100" dirty="0">
              <a:effectLst/>
              <a:ea typeface="Aptos" panose="020B0004020202020204" pitchFamily="34" charset="0"/>
              <a:cs typeface="Times New Roman" panose="02020603050405020304" pitchFamily="18" charset="0"/>
            </a:endParaRPr>
          </a:p>
          <a:p>
            <a:pPr marL="742950" marR="0" lvl="1" indent="-285750">
              <a:spcBef>
                <a:spcPts val="0"/>
              </a:spcBef>
              <a:spcAft>
                <a:spcPts val="0"/>
              </a:spcAft>
              <a:buFont typeface="Wingdings" pitchFamily="2" charset="2"/>
              <a:buChar char=""/>
            </a:pPr>
            <a:r>
              <a:rPr lang="en-US" sz="2400" kern="100" dirty="0">
                <a:effectLst/>
                <a:ea typeface="Aptos" panose="020B0004020202020204" pitchFamily="34" charset="0"/>
                <a:cs typeface="Aptos" panose="020B0004020202020204" pitchFamily="34" charset="0"/>
              </a:rPr>
              <a:t>Not Effective (0)</a:t>
            </a:r>
            <a:endParaRPr lang="en-US" sz="2400" kern="100" dirty="0">
              <a:effectLst/>
              <a:ea typeface="Aptos" panose="020B0004020202020204" pitchFamily="34" charset="0"/>
              <a:cs typeface="Times New Roman" panose="02020603050405020304" pitchFamily="18" charset="0"/>
            </a:endParaRPr>
          </a:p>
          <a:p>
            <a:pPr marL="742950" marR="0" lvl="1" indent="-285750">
              <a:spcBef>
                <a:spcPts val="0"/>
              </a:spcBef>
              <a:spcAft>
                <a:spcPts val="0"/>
              </a:spcAft>
              <a:buFont typeface="Wingdings" pitchFamily="2" charset="2"/>
              <a:buChar char=""/>
            </a:pPr>
            <a:r>
              <a:rPr lang="en-US" sz="2400" kern="100" dirty="0">
                <a:effectLst/>
                <a:ea typeface="Aptos" panose="020B0004020202020204" pitchFamily="34" charset="0"/>
                <a:cs typeface="Aptos" panose="020B0004020202020204" pitchFamily="34" charset="0"/>
              </a:rPr>
              <a:t>Beginning (1)</a:t>
            </a:r>
            <a:endParaRPr lang="en-US" sz="2400" kern="100" dirty="0">
              <a:effectLst/>
              <a:ea typeface="Aptos" panose="020B0004020202020204" pitchFamily="34" charset="0"/>
              <a:cs typeface="Times New Roman" panose="02020603050405020304" pitchFamily="18" charset="0"/>
            </a:endParaRPr>
          </a:p>
          <a:p>
            <a:pPr marL="742950" marR="0" lvl="1" indent="-285750">
              <a:spcBef>
                <a:spcPts val="0"/>
              </a:spcBef>
              <a:spcAft>
                <a:spcPts val="0"/>
              </a:spcAft>
              <a:buFont typeface="Wingdings" pitchFamily="2" charset="2"/>
              <a:buChar char=""/>
            </a:pPr>
            <a:r>
              <a:rPr lang="en-US" sz="2400" kern="100" dirty="0">
                <a:effectLst/>
                <a:ea typeface="Aptos" panose="020B0004020202020204" pitchFamily="34" charset="0"/>
                <a:cs typeface="Aptos" panose="020B0004020202020204" pitchFamily="34" charset="0"/>
              </a:rPr>
              <a:t>Demonstrates Competency (2)</a:t>
            </a:r>
            <a:endParaRPr lang="en-US" sz="2400" kern="100" dirty="0">
              <a:effectLst/>
              <a:ea typeface="Aptos" panose="020B0004020202020204" pitchFamily="34" charset="0"/>
              <a:cs typeface="Times New Roman" panose="02020603050405020304" pitchFamily="18" charset="0"/>
            </a:endParaRPr>
          </a:p>
          <a:p>
            <a:pPr marL="742950" marR="0" lvl="1" indent="-285750">
              <a:spcBef>
                <a:spcPts val="0"/>
              </a:spcBef>
              <a:spcAft>
                <a:spcPts val="0"/>
              </a:spcAft>
              <a:buFont typeface="Wingdings" pitchFamily="2" charset="2"/>
              <a:buChar char=""/>
            </a:pPr>
            <a:r>
              <a:rPr lang="en-US" sz="2400" kern="100" dirty="0">
                <a:effectLst/>
                <a:ea typeface="Aptos" panose="020B0004020202020204" pitchFamily="34" charset="0"/>
                <a:cs typeface="Aptos" panose="020B0004020202020204" pitchFamily="34" charset="0"/>
              </a:rPr>
              <a:t>Exceptional (3)</a:t>
            </a:r>
            <a:endParaRPr lang="en-US" sz="24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2400" kern="100" dirty="0">
                <a:effectLst/>
                <a:ea typeface="Aptos" panose="020B0004020202020204" pitchFamily="34" charset="0"/>
                <a:cs typeface="Aptos" panose="020B0004020202020204" pitchFamily="34" charset="0"/>
              </a:rPr>
              <a:t>There are two items on a Yes/No scale.</a:t>
            </a:r>
            <a:endParaRPr lang="en-US" sz="24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2400" kern="100" dirty="0">
                <a:effectLst/>
                <a:ea typeface="Aptos" panose="020B0004020202020204" pitchFamily="34" charset="0"/>
                <a:cs typeface="Aptos" panose="020B0004020202020204" pitchFamily="34" charset="0"/>
              </a:rPr>
              <a:t>There are five sections identifying each of the BYU-Public School Partnership Commitments under which the USBE Educator Preparation Program General Teacher Preparation Competencies are listed.  </a:t>
            </a:r>
            <a:endParaRPr lang="en-US" sz="24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2400" kern="100" dirty="0">
                <a:effectLst/>
                <a:ea typeface="Aptos" panose="020B0004020202020204" pitchFamily="34" charset="0"/>
                <a:cs typeface="Aptos" panose="020B0004020202020204" pitchFamily="34" charset="0"/>
              </a:rPr>
              <a:t>There are five sections in which the Mentor Teacher/University Supervisor considers the competencies and commitment for each section and gives feedback to the teacher candidate.</a:t>
            </a:r>
            <a:endParaRPr lang="en-US" sz="24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2400" kern="100" dirty="0">
                <a:effectLst/>
                <a:ea typeface="Aptos" panose="020B0004020202020204" pitchFamily="34" charset="0"/>
                <a:cs typeface="Aptos" panose="020B0004020202020204" pitchFamily="34" charset="0"/>
              </a:rPr>
              <a:t>There are five sections in which the Teacher Candidate reflects on the aspects of the BYU-Public School Partnership commitment, the competencies within that section, and the mission of BYU as it relates to their teaching experience.</a:t>
            </a:r>
            <a:endParaRPr lang="en-US" sz="24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464670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85DA84-CB73-4E5E-9864-2460CE2805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7D49185E-361A-421B-8F2D-11C7FFC686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14B85BAA-C37F-44B4-B427-B4F10EBB41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4668"/>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EDC4EE06-D7B4-4FAC-A561-38A1C38023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018D83B-903C-4782-B1BB-A45164A71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8785589A-A5AC-409A-B2A2-24D871B4CE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0867" y="158782"/>
            <a:ext cx="11870265" cy="6537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 name="Straight Connector 3">
            <a:extLst>
              <a:ext uri="{FF2B5EF4-FFF2-40B4-BE49-F238E27FC236}">
                <a16:creationId xmlns:a16="http://schemas.microsoft.com/office/drawing/2014/main" id="{B8F23263-4983-95A7-D04E-CB9FCE368890}"/>
              </a:ext>
            </a:extLst>
          </p:cNvPr>
          <p:cNvCxnSpPr>
            <a:cxnSpLocks/>
          </p:cNvCxnSpPr>
          <p:nvPr/>
        </p:nvCxnSpPr>
        <p:spPr>
          <a:xfrm>
            <a:off x="1863725" y="1337979"/>
            <a:ext cx="582014" cy="0"/>
          </a:xfrm>
          <a:prstGeom prst="line">
            <a:avLst/>
          </a:prstGeom>
          <a:ln w="95250">
            <a:solidFill>
              <a:srgbClr val="FF0000"/>
            </a:solidFill>
          </a:ln>
        </p:spPr>
        <p:style>
          <a:lnRef idx="1">
            <a:schemeClr val="dk1"/>
          </a:lnRef>
          <a:fillRef idx="0">
            <a:schemeClr val="dk1"/>
          </a:fillRef>
          <a:effectRef idx="0">
            <a:schemeClr val="dk1"/>
          </a:effectRef>
          <a:fontRef idx="minor">
            <a:schemeClr val="tx1"/>
          </a:fontRef>
        </p:style>
      </p:cxnSp>
      <p:sp>
        <p:nvSpPr>
          <p:cNvPr id="5" name="Triangle 4">
            <a:extLst>
              <a:ext uri="{FF2B5EF4-FFF2-40B4-BE49-F238E27FC236}">
                <a16:creationId xmlns:a16="http://schemas.microsoft.com/office/drawing/2014/main" id="{281B3C27-11B2-5DFC-FE19-6DBC22C48258}"/>
              </a:ext>
            </a:extLst>
          </p:cNvPr>
          <p:cNvSpPr/>
          <p:nvPr/>
        </p:nvSpPr>
        <p:spPr>
          <a:xfrm rot="5400000">
            <a:off x="2349872" y="1272483"/>
            <a:ext cx="383241" cy="191507"/>
          </a:xfrm>
          <a:prstGeom prst="triangl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C0E2EE29-81DF-A55C-21B8-D80D6469AF7B}"/>
              </a:ext>
            </a:extLst>
          </p:cNvPr>
          <p:cNvSpPr txBox="1"/>
          <p:nvPr/>
        </p:nvSpPr>
        <p:spPr>
          <a:xfrm>
            <a:off x="365760" y="1153313"/>
            <a:ext cx="1452072" cy="646331"/>
          </a:xfrm>
          <a:prstGeom prst="rect">
            <a:avLst/>
          </a:prstGeom>
          <a:noFill/>
        </p:spPr>
        <p:txBody>
          <a:bodyPr wrap="square" rtlCol="0">
            <a:spAutoFit/>
          </a:bodyPr>
          <a:lstStyle/>
          <a:p>
            <a:pPr algn="ctr"/>
            <a:r>
              <a:rPr lang="en-US" dirty="0"/>
              <a:t>BYU-PSP Commitment</a:t>
            </a:r>
          </a:p>
        </p:txBody>
      </p:sp>
      <p:pic>
        <p:nvPicPr>
          <p:cNvPr id="20" name="Content Placeholder 4" descr="A chart of a teacher's job&#10;&#10;Description automatically generated">
            <a:extLst>
              <a:ext uri="{FF2B5EF4-FFF2-40B4-BE49-F238E27FC236}">
                <a16:creationId xmlns:a16="http://schemas.microsoft.com/office/drawing/2014/main" id="{5C438AE8-2686-7734-A9D7-8278BE091A50}"/>
              </a:ext>
            </a:extLst>
          </p:cNvPr>
          <p:cNvPicPr>
            <a:picLocks noChangeAspect="1"/>
          </p:cNvPicPr>
          <p:nvPr/>
        </p:nvPicPr>
        <p:blipFill>
          <a:blip r:embed="rId2"/>
          <a:stretch>
            <a:fillRect/>
          </a:stretch>
        </p:blipFill>
        <p:spPr>
          <a:xfrm>
            <a:off x="2798113" y="481556"/>
            <a:ext cx="8601904" cy="5892302"/>
          </a:xfrm>
          <a:prstGeom prst="rect">
            <a:avLst/>
          </a:prstGeom>
        </p:spPr>
      </p:pic>
      <p:sp>
        <p:nvSpPr>
          <p:cNvPr id="44" name="Left Bracket 43">
            <a:extLst>
              <a:ext uri="{FF2B5EF4-FFF2-40B4-BE49-F238E27FC236}">
                <a16:creationId xmlns:a16="http://schemas.microsoft.com/office/drawing/2014/main" id="{0C0C1C0C-5B9A-615E-D212-D0BCCE8E48B0}"/>
              </a:ext>
            </a:extLst>
          </p:cNvPr>
          <p:cNvSpPr/>
          <p:nvPr/>
        </p:nvSpPr>
        <p:spPr>
          <a:xfrm>
            <a:off x="2445739" y="1653988"/>
            <a:ext cx="191507" cy="4612341"/>
          </a:xfrm>
          <a:prstGeom prst="lef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TextBox 44">
            <a:extLst>
              <a:ext uri="{FF2B5EF4-FFF2-40B4-BE49-F238E27FC236}">
                <a16:creationId xmlns:a16="http://schemas.microsoft.com/office/drawing/2014/main" id="{D52E5C55-372D-5EF9-4060-A005D0743CEB}"/>
              </a:ext>
            </a:extLst>
          </p:cNvPr>
          <p:cNvSpPr txBox="1"/>
          <p:nvPr/>
        </p:nvSpPr>
        <p:spPr>
          <a:xfrm>
            <a:off x="470647" y="2232212"/>
            <a:ext cx="1814223" cy="2585323"/>
          </a:xfrm>
          <a:prstGeom prst="rect">
            <a:avLst/>
          </a:prstGeom>
          <a:noFill/>
        </p:spPr>
        <p:txBody>
          <a:bodyPr wrap="square" rtlCol="0">
            <a:spAutoFit/>
          </a:bodyPr>
          <a:lstStyle/>
          <a:p>
            <a:pPr algn="ctr"/>
            <a:r>
              <a:rPr lang="en-US" dirty="0"/>
              <a:t>Utah State Board of Education Educator Preparation Program General Teacher Preparation Competencies</a:t>
            </a:r>
          </a:p>
        </p:txBody>
      </p:sp>
    </p:spTree>
    <p:extLst>
      <p:ext uri="{BB962C8B-B14F-4D97-AF65-F5344CB8AC3E}">
        <p14:creationId xmlns:p14="http://schemas.microsoft.com/office/powerpoint/2010/main" val="1879524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85DA84-CB73-4E5E-9864-2460CE2805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7D49185E-361A-421B-8F2D-11C7FFC686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14B85BAA-C37F-44B4-B427-B4F10EBB41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4668"/>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EDC4EE06-D7B4-4FAC-A561-38A1C38023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018D83B-903C-4782-B1BB-A45164A71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8785589A-A5AC-409A-B2A2-24D871B4CE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0867" y="158782"/>
            <a:ext cx="11870265" cy="6537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C0E2EE29-81DF-A55C-21B8-D80D6469AF7B}"/>
              </a:ext>
            </a:extLst>
          </p:cNvPr>
          <p:cNvSpPr txBox="1"/>
          <p:nvPr/>
        </p:nvSpPr>
        <p:spPr>
          <a:xfrm>
            <a:off x="365760" y="1326411"/>
            <a:ext cx="2232378" cy="1200329"/>
          </a:xfrm>
          <a:prstGeom prst="rect">
            <a:avLst/>
          </a:prstGeom>
          <a:noFill/>
        </p:spPr>
        <p:txBody>
          <a:bodyPr wrap="square" rtlCol="0">
            <a:spAutoFit/>
          </a:bodyPr>
          <a:lstStyle/>
          <a:p>
            <a:pPr algn="ctr"/>
            <a:r>
              <a:rPr lang="en-US" dirty="0"/>
              <a:t>Mentor Teacher and University Supervisor Feedback given to Teacher Candidate</a:t>
            </a:r>
          </a:p>
        </p:txBody>
      </p:sp>
      <p:sp>
        <p:nvSpPr>
          <p:cNvPr id="44" name="Left Bracket 43">
            <a:extLst>
              <a:ext uri="{FF2B5EF4-FFF2-40B4-BE49-F238E27FC236}">
                <a16:creationId xmlns:a16="http://schemas.microsoft.com/office/drawing/2014/main" id="{0C0C1C0C-5B9A-615E-D212-D0BCCE8E48B0}"/>
              </a:ext>
            </a:extLst>
          </p:cNvPr>
          <p:cNvSpPr/>
          <p:nvPr/>
        </p:nvSpPr>
        <p:spPr>
          <a:xfrm>
            <a:off x="2597468" y="1249173"/>
            <a:ext cx="229640" cy="1381467"/>
          </a:xfrm>
          <a:prstGeom prst="lef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TextBox 44">
            <a:extLst>
              <a:ext uri="{FF2B5EF4-FFF2-40B4-BE49-F238E27FC236}">
                <a16:creationId xmlns:a16="http://schemas.microsoft.com/office/drawing/2014/main" id="{D52E5C55-372D-5EF9-4060-A005D0743CEB}"/>
              </a:ext>
            </a:extLst>
          </p:cNvPr>
          <p:cNvSpPr txBox="1"/>
          <p:nvPr/>
        </p:nvSpPr>
        <p:spPr>
          <a:xfrm>
            <a:off x="382706" y="3148651"/>
            <a:ext cx="1992923" cy="1200329"/>
          </a:xfrm>
          <a:prstGeom prst="rect">
            <a:avLst/>
          </a:prstGeom>
          <a:noFill/>
        </p:spPr>
        <p:txBody>
          <a:bodyPr wrap="square" rtlCol="0">
            <a:spAutoFit/>
          </a:bodyPr>
          <a:lstStyle/>
          <a:p>
            <a:pPr algn="ctr"/>
            <a:r>
              <a:rPr lang="en-US" dirty="0"/>
              <a:t>Teacher Candidate reflection on competencies and the mission of BYU</a:t>
            </a:r>
          </a:p>
        </p:txBody>
      </p:sp>
      <p:sp>
        <p:nvSpPr>
          <p:cNvPr id="15" name="Left Bracket 14">
            <a:extLst>
              <a:ext uri="{FF2B5EF4-FFF2-40B4-BE49-F238E27FC236}">
                <a16:creationId xmlns:a16="http://schemas.microsoft.com/office/drawing/2014/main" id="{3F2FEA5E-7C90-0EDF-45B7-5F0609B83FB5}"/>
              </a:ext>
            </a:extLst>
          </p:cNvPr>
          <p:cNvSpPr/>
          <p:nvPr/>
        </p:nvSpPr>
        <p:spPr>
          <a:xfrm>
            <a:off x="2597468" y="2789423"/>
            <a:ext cx="230309" cy="3044362"/>
          </a:xfrm>
          <a:prstGeom prst="lef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21" name="Picture 20" descr="A close-up of a questionnaire&#10;&#10;Description automatically generated">
            <a:extLst>
              <a:ext uri="{FF2B5EF4-FFF2-40B4-BE49-F238E27FC236}">
                <a16:creationId xmlns:a16="http://schemas.microsoft.com/office/drawing/2014/main" id="{57620135-DD80-3EA3-B405-7E01B0FE1B44}"/>
              </a:ext>
            </a:extLst>
          </p:cNvPr>
          <p:cNvPicPr>
            <a:picLocks noChangeAspect="1"/>
          </p:cNvPicPr>
          <p:nvPr/>
        </p:nvPicPr>
        <p:blipFill>
          <a:blip r:embed="rId2"/>
          <a:stretch>
            <a:fillRect/>
          </a:stretch>
        </p:blipFill>
        <p:spPr>
          <a:xfrm>
            <a:off x="2987975" y="1249173"/>
            <a:ext cx="8644737" cy="4584611"/>
          </a:xfrm>
          <a:prstGeom prst="rect">
            <a:avLst/>
          </a:prstGeom>
        </p:spPr>
      </p:pic>
    </p:spTree>
    <p:extLst>
      <p:ext uri="{BB962C8B-B14F-4D97-AF65-F5344CB8AC3E}">
        <p14:creationId xmlns:p14="http://schemas.microsoft.com/office/powerpoint/2010/main" val="30414047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85DA84-CB73-4E5E-9864-2460CE2805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7D49185E-361A-421B-8F2D-11C7FFC686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14B85BAA-C37F-44B4-B427-B4F10EBB41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4668"/>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EDC4EE06-D7B4-4FAC-A561-38A1C38023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018D83B-903C-4782-B1BB-A45164A71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26240" y="6494325"/>
            <a:ext cx="36576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8785589A-A5AC-409A-B2A2-24D871B4CE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0867" y="158782"/>
            <a:ext cx="11870265" cy="6537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Content Placeholder 4" descr="A chart of a teacher's job&#10;&#10;Description automatically generated">
            <a:extLst>
              <a:ext uri="{FF2B5EF4-FFF2-40B4-BE49-F238E27FC236}">
                <a16:creationId xmlns:a16="http://schemas.microsoft.com/office/drawing/2014/main" id="{5C438AE8-2686-7734-A9D7-8278BE091A50}"/>
              </a:ext>
            </a:extLst>
          </p:cNvPr>
          <p:cNvPicPr>
            <a:picLocks noChangeAspect="1"/>
          </p:cNvPicPr>
          <p:nvPr/>
        </p:nvPicPr>
        <p:blipFill>
          <a:blip r:embed="rId2"/>
          <a:stretch>
            <a:fillRect/>
          </a:stretch>
        </p:blipFill>
        <p:spPr>
          <a:xfrm>
            <a:off x="2798113" y="481556"/>
            <a:ext cx="8601904" cy="5892302"/>
          </a:xfrm>
          <a:prstGeom prst="rect">
            <a:avLst/>
          </a:prstGeom>
        </p:spPr>
      </p:pic>
      <p:sp>
        <p:nvSpPr>
          <p:cNvPr id="44" name="Left Bracket 43">
            <a:extLst>
              <a:ext uri="{FF2B5EF4-FFF2-40B4-BE49-F238E27FC236}">
                <a16:creationId xmlns:a16="http://schemas.microsoft.com/office/drawing/2014/main" id="{0C0C1C0C-5B9A-615E-D212-D0BCCE8E48B0}"/>
              </a:ext>
            </a:extLst>
          </p:cNvPr>
          <p:cNvSpPr/>
          <p:nvPr/>
        </p:nvSpPr>
        <p:spPr>
          <a:xfrm>
            <a:off x="2445738" y="2250328"/>
            <a:ext cx="191508" cy="1966072"/>
          </a:xfrm>
          <a:prstGeom prst="lef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TextBox 44">
            <a:extLst>
              <a:ext uri="{FF2B5EF4-FFF2-40B4-BE49-F238E27FC236}">
                <a16:creationId xmlns:a16="http://schemas.microsoft.com/office/drawing/2014/main" id="{D52E5C55-372D-5EF9-4060-A005D0743CEB}"/>
              </a:ext>
            </a:extLst>
          </p:cNvPr>
          <p:cNvSpPr txBox="1"/>
          <p:nvPr/>
        </p:nvSpPr>
        <p:spPr>
          <a:xfrm>
            <a:off x="493749" y="2864032"/>
            <a:ext cx="1814223" cy="369332"/>
          </a:xfrm>
          <a:prstGeom prst="rect">
            <a:avLst/>
          </a:prstGeom>
          <a:noFill/>
        </p:spPr>
        <p:txBody>
          <a:bodyPr wrap="square" rtlCol="0">
            <a:spAutoFit/>
          </a:bodyPr>
          <a:lstStyle/>
          <a:p>
            <a:pPr algn="ctr"/>
            <a:r>
              <a:rPr lang="en-US" b="1" dirty="0">
                <a:solidFill>
                  <a:srgbClr val="FF0000"/>
                </a:solidFill>
              </a:rPr>
              <a:t>Action</a:t>
            </a:r>
          </a:p>
        </p:txBody>
      </p:sp>
      <p:sp>
        <p:nvSpPr>
          <p:cNvPr id="6" name="Left Bracket 5">
            <a:extLst>
              <a:ext uri="{FF2B5EF4-FFF2-40B4-BE49-F238E27FC236}">
                <a16:creationId xmlns:a16="http://schemas.microsoft.com/office/drawing/2014/main" id="{895C2704-EA45-E8AE-D143-3414C0F8E23F}"/>
              </a:ext>
            </a:extLst>
          </p:cNvPr>
          <p:cNvSpPr/>
          <p:nvPr/>
        </p:nvSpPr>
        <p:spPr>
          <a:xfrm>
            <a:off x="2445738" y="4551249"/>
            <a:ext cx="191508" cy="1767991"/>
          </a:xfrm>
          <a:prstGeom prst="lef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TextBox 6">
            <a:extLst>
              <a:ext uri="{FF2B5EF4-FFF2-40B4-BE49-F238E27FC236}">
                <a16:creationId xmlns:a16="http://schemas.microsoft.com/office/drawing/2014/main" id="{D0A2A280-6C36-CB0C-49B8-AD009CB0A942}"/>
              </a:ext>
            </a:extLst>
          </p:cNvPr>
          <p:cNvSpPr txBox="1"/>
          <p:nvPr/>
        </p:nvSpPr>
        <p:spPr>
          <a:xfrm>
            <a:off x="908258" y="5250578"/>
            <a:ext cx="993349" cy="369332"/>
          </a:xfrm>
          <a:prstGeom prst="rect">
            <a:avLst/>
          </a:prstGeom>
          <a:noFill/>
        </p:spPr>
        <p:txBody>
          <a:bodyPr wrap="none" rtlCol="0">
            <a:spAutoFit/>
          </a:bodyPr>
          <a:lstStyle/>
          <a:p>
            <a:r>
              <a:rPr lang="en-US" b="1" dirty="0">
                <a:solidFill>
                  <a:srgbClr val="FF0000"/>
                </a:solidFill>
              </a:rPr>
              <a:t>Improve</a:t>
            </a:r>
            <a:endParaRPr lang="en-US" dirty="0"/>
          </a:p>
        </p:txBody>
      </p:sp>
    </p:spTree>
    <p:extLst>
      <p:ext uri="{BB962C8B-B14F-4D97-AF65-F5344CB8AC3E}">
        <p14:creationId xmlns:p14="http://schemas.microsoft.com/office/powerpoint/2010/main" val="660280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3777C-E788-830F-C7D9-D8C5D75E9B85}"/>
              </a:ext>
            </a:extLst>
          </p:cNvPr>
          <p:cNvSpPr>
            <a:spLocks noGrp="1"/>
          </p:cNvSpPr>
          <p:nvPr>
            <p:ph type="title"/>
          </p:nvPr>
        </p:nvSpPr>
        <p:spPr>
          <a:xfrm>
            <a:off x="1295400" y="466859"/>
            <a:ext cx="9601200" cy="717997"/>
          </a:xfrm>
        </p:spPr>
        <p:txBody>
          <a:bodyPr/>
          <a:lstStyle/>
          <a:p>
            <a:pPr algn="ctr"/>
            <a:r>
              <a:rPr lang="en-US" b="1" dirty="0"/>
              <a:t>Scoring</a:t>
            </a:r>
          </a:p>
        </p:txBody>
      </p:sp>
      <p:sp>
        <p:nvSpPr>
          <p:cNvPr id="3" name="Content Placeholder 2">
            <a:extLst>
              <a:ext uri="{FF2B5EF4-FFF2-40B4-BE49-F238E27FC236}">
                <a16:creationId xmlns:a16="http://schemas.microsoft.com/office/drawing/2014/main" id="{FC2AFC52-FA65-375D-E9B4-265A477B2C99}"/>
              </a:ext>
            </a:extLst>
          </p:cNvPr>
          <p:cNvSpPr>
            <a:spLocks noGrp="1"/>
          </p:cNvSpPr>
          <p:nvPr>
            <p:ph idx="1"/>
          </p:nvPr>
        </p:nvSpPr>
        <p:spPr>
          <a:xfrm>
            <a:off x="1371600" y="1442433"/>
            <a:ext cx="10154992" cy="4700789"/>
          </a:xfrm>
        </p:spPr>
        <p:txBody>
          <a:bodyPr>
            <a:normAutofit fontScale="92500" lnSpcReduction="20000"/>
          </a:bodyPr>
          <a:lstStyle/>
          <a:p>
            <a:pPr marL="0" marR="0" indent="0">
              <a:spcBef>
                <a:spcPts val="0"/>
              </a:spcBef>
              <a:spcAft>
                <a:spcPts val="0"/>
              </a:spcAft>
              <a:buNone/>
            </a:pPr>
            <a:r>
              <a:rPr lang="en-US" sz="2800" b="1" kern="100" dirty="0">
                <a:effectLst/>
                <a:ea typeface="Aptos" panose="020B0004020202020204" pitchFamily="34" charset="0"/>
                <a:cs typeface="Aptos" panose="020B0004020202020204" pitchFamily="34" charset="0"/>
              </a:rPr>
              <a:t>Practicum</a:t>
            </a:r>
            <a:endParaRPr lang="en-US" sz="2800" b="1" kern="100" dirty="0">
              <a:effectLst/>
              <a:ea typeface="Aptos" panose="020B0004020202020204" pitchFamily="34" charset="0"/>
              <a:cs typeface="Times New Roman" panose="02020603050405020304" pitchFamily="18" charset="0"/>
            </a:endParaRPr>
          </a:p>
          <a:p>
            <a:pPr marL="0" indent="0">
              <a:spcBef>
                <a:spcPts val="0"/>
              </a:spcBef>
              <a:spcAft>
                <a:spcPts val="0"/>
              </a:spcAft>
              <a:buNone/>
            </a:pPr>
            <a:endParaRPr lang="en-US" sz="2800" kern="100" dirty="0">
              <a:effectLst/>
              <a:ea typeface="Aptos" panose="020B0004020202020204" pitchFamily="34" charset="0"/>
              <a:cs typeface="Aptos" panose="020B0004020202020204" pitchFamily="34" charset="0"/>
            </a:endParaRPr>
          </a:p>
          <a:p>
            <a:pPr marL="0" indent="0">
              <a:spcBef>
                <a:spcPts val="0"/>
              </a:spcBef>
              <a:spcAft>
                <a:spcPts val="0"/>
              </a:spcAft>
              <a:buNone/>
            </a:pPr>
            <a:r>
              <a:rPr lang="en-US" sz="2800" kern="100" dirty="0">
                <a:effectLst/>
                <a:ea typeface="Aptos" panose="020B0004020202020204" pitchFamily="34" charset="0"/>
                <a:cs typeface="Aptos" panose="020B0004020202020204" pitchFamily="34" charset="0"/>
              </a:rPr>
              <a:t>During the practicum experience it is expected that candidates will score in the following two categories: </a:t>
            </a:r>
          </a:p>
          <a:p>
            <a:pPr marL="0" indent="0">
              <a:spcBef>
                <a:spcPts val="0"/>
              </a:spcBef>
              <a:spcAft>
                <a:spcPts val="0"/>
              </a:spcAft>
              <a:buNone/>
            </a:pPr>
            <a:endParaRPr lang="en-US" sz="2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2800" kern="100" dirty="0">
                <a:solidFill>
                  <a:srgbClr val="000000"/>
                </a:solidFill>
                <a:effectLst/>
                <a:ea typeface="Aptos" panose="020B0004020202020204" pitchFamily="34" charset="0"/>
                <a:cs typeface="Aptos" panose="020B0004020202020204" pitchFamily="34" charset="0"/>
              </a:rPr>
              <a:t>Not Effective (0)</a:t>
            </a:r>
            <a:endParaRPr lang="en-US" sz="2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2800" kern="100" dirty="0">
                <a:solidFill>
                  <a:srgbClr val="000000"/>
                </a:solidFill>
                <a:effectLst/>
                <a:ea typeface="Aptos" panose="020B0004020202020204" pitchFamily="34" charset="0"/>
                <a:cs typeface="Aptos" panose="020B0004020202020204" pitchFamily="34" charset="0"/>
              </a:rPr>
              <a:t>Beginning (</a:t>
            </a:r>
            <a:r>
              <a:rPr lang="en-US" sz="2800" kern="100" dirty="0">
                <a:effectLst/>
                <a:ea typeface="Aptos" panose="020B0004020202020204" pitchFamily="34" charset="0"/>
                <a:cs typeface="Aptos" panose="020B0004020202020204" pitchFamily="34" charset="0"/>
              </a:rPr>
              <a:t>1)</a:t>
            </a:r>
            <a:endParaRPr lang="en-US" sz="2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2800" kern="100" dirty="0">
                <a:effectLst/>
                <a:ea typeface="Aptos" panose="020B0004020202020204" pitchFamily="34" charset="0"/>
                <a:cs typeface="Aptos" panose="020B0004020202020204" pitchFamily="34" charset="0"/>
              </a:rPr>
              <a:t>“Demonstrates Competency (2)” and “Exceptional (3)” may also be marked but are not expected. </a:t>
            </a:r>
            <a:endParaRPr lang="en-US" sz="2800" kern="100" dirty="0">
              <a:ea typeface="Aptos" panose="020B0004020202020204" pitchFamily="34" charset="0"/>
              <a:cs typeface="Times New Roman" panose="02020603050405020304" pitchFamily="18" charset="0"/>
            </a:endParaRPr>
          </a:p>
          <a:p>
            <a:pPr marL="0" marR="0" lvl="0" indent="0">
              <a:spcBef>
                <a:spcPts val="0"/>
              </a:spcBef>
              <a:spcAft>
                <a:spcPts val="0"/>
              </a:spcAft>
              <a:buNone/>
            </a:pPr>
            <a:endParaRPr lang="en-US" sz="2800" kern="100" dirty="0">
              <a:effectLst/>
              <a:ea typeface="Aptos" panose="020B0004020202020204" pitchFamily="34" charset="0"/>
              <a:cs typeface="Aptos" panose="020B0004020202020204" pitchFamily="34" charset="0"/>
            </a:endParaRPr>
          </a:p>
          <a:p>
            <a:pPr marL="0" marR="0" lvl="0" indent="0">
              <a:spcBef>
                <a:spcPts val="0"/>
              </a:spcBef>
              <a:spcAft>
                <a:spcPts val="0"/>
              </a:spcAft>
              <a:buNone/>
            </a:pPr>
            <a:r>
              <a:rPr lang="en-US" sz="2800" kern="100" dirty="0">
                <a:effectLst/>
                <a:ea typeface="Aptos" panose="020B0004020202020204" pitchFamily="34" charset="0"/>
                <a:cs typeface="Aptos" panose="020B0004020202020204" pitchFamily="34" charset="0"/>
              </a:rPr>
              <a:t>If the candidate is struggling and not meeting expectations, a remediation plan </a:t>
            </a:r>
            <a:r>
              <a:rPr lang="en-US" sz="2800" kern="100" dirty="0">
                <a:ea typeface="Aptos" panose="020B0004020202020204" pitchFamily="34" charset="0"/>
                <a:cs typeface="Aptos" panose="020B0004020202020204" pitchFamily="34" charset="0"/>
              </a:rPr>
              <a:t>needs to be</a:t>
            </a:r>
            <a:r>
              <a:rPr lang="en-US" sz="2800" kern="100" dirty="0">
                <a:effectLst/>
                <a:ea typeface="Aptos" panose="020B0004020202020204" pitchFamily="34" charset="0"/>
                <a:cs typeface="Aptos" panose="020B0004020202020204" pitchFamily="34" charset="0"/>
              </a:rPr>
              <a:t> created, and the student’s progress </a:t>
            </a:r>
            <a:r>
              <a:rPr lang="en-US" sz="2800" kern="100" dirty="0">
                <a:ea typeface="Aptos" panose="020B0004020202020204" pitchFamily="34" charset="0"/>
                <a:cs typeface="Aptos" panose="020B0004020202020204" pitchFamily="34" charset="0"/>
              </a:rPr>
              <a:t>must be</a:t>
            </a:r>
            <a:r>
              <a:rPr lang="en-US" sz="2800" kern="100" dirty="0">
                <a:effectLst/>
                <a:ea typeface="Aptos" panose="020B0004020202020204" pitchFamily="34" charset="0"/>
                <a:cs typeface="Aptos" panose="020B0004020202020204" pitchFamily="34" charset="0"/>
              </a:rPr>
              <a:t> monitored.  </a:t>
            </a:r>
            <a:endParaRPr lang="en-US" sz="2800" kern="100" dirty="0">
              <a:effectLst/>
              <a:ea typeface="Aptos" panose="020B0004020202020204" pitchFamily="34" charset="0"/>
              <a:cs typeface="Times New Roman" panose="02020603050405020304" pitchFamily="18" charset="0"/>
            </a:endParaRPr>
          </a:p>
          <a:p>
            <a:pPr marL="0" marR="0" indent="0">
              <a:spcBef>
                <a:spcPts val="0"/>
              </a:spcBef>
              <a:spcAft>
                <a:spcPts val="0"/>
              </a:spcAft>
              <a:buNone/>
            </a:pPr>
            <a:r>
              <a:rPr lang="en-US" sz="2600" kern="100" dirty="0">
                <a:effectLst/>
                <a:ea typeface="Aptos" panose="020B0004020202020204" pitchFamily="34" charset="0"/>
                <a:cs typeface="Aptos" panose="020B0004020202020204" pitchFamily="34" charset="0"/>
              </a:rPr>
              <a:t> </a:t>
            </a:r>
            <a:endParaRPr lang="en-US" sz="2600" kern="100" dirty="0">
              <a:effectLst/>
              <a:ea typeface="Aptos" panose="020B0004020202020204" pitchFamily="34" charset="0"/>
              <a:cs typeface="Times New Roman" panose="02020603050405020304" pitchFamily="18" charset="0"/>
            </a:endParaRPr>
          </a:p>
          <a:p>
            <a:pPr marL="0" indent="0">
              <a:buNone/>
            </a:pPr>
            <a:r>
              <a:rPr lang="en-US" dirty="0">
                <a:solidFill>
                  <a:srgbClr val="FF0000"/>
                </a:solidFill>
              </a:rPr>
              <a:t>NOTE: These are EPP minimums.  Programs may have additional requirements</a:t>
            </a:r>
          </a:p>
        </p:txBody>
      </p:sp>
    </p:spTree>
    <p:extLst>
      <p:ext uri="{BB962C8B-B14F-4D97-AF65-F5344CB8AC3E}">
        <p14:creationId xmlns:p14="http://schemas.microsoft.com/office/powerpoint/2010/main" val="1451503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3777C-E788-830F-C7D9-D8C5D75E9B85}"/>
              </a:ext>
            </a:extLst>
          </p:cNvPr>
          <p:cNvSpPr>
            <a:spLocks noGrp="1"/>
          </p:cNvSpPr>
          <p:nvPr>
            <p:ph type="title"/>
          </p:nvPr>
        </p:nvSpPr>
        <p:spPr>
          <a:xfrm>
            <a:off x="1295400" y="466859"/>
            <a:ext cx="9601200" cy="717997"/>
          </a:xfrm>
        </p:spPr>
        <p:txBody>
          <a:bodyPr/>
          <a:lstStyle/>
          <a:p>
            <a:pPr algn="ctr"/>
            <a:r>
              <a:rPr lang="en-US" b="1" dirty="0"/>
              <a:t>Scoring</a:t>
            </a:r>
          </a:p>
        </p:txBody>
      </p:sp>
      <p:sp>
        <p:nvSpPr>
          <p:cNvPr id="3" name="Content Placeholder 2">
            <a:extLst>
              <a:ext uri="{FF2B5EF4-FFF2-40B4-BE49-F238E27FC236}">
                <a16:creationId xmlns:a16="http://schemas.microsoft.com/office/drawing/2014/main" id="{FC2AFC52-FA65-375D-E9B4-265A477B2C99}"/>
              </a:ext>
            </a:extLst>
          </p:cNvPr>
          <p:cNvSpPr>
            <a:spLocks noGrp="1"/>
          </p:cNvSpPr>
          <p:nvPr>
            <p:ph idx="1"/>
          </p:nvPr>
        </p:nvSpPr>
        <p:spPr>
          <a:xfrm>
            <a:off x="1371600" y="1184857"/>
            <a:ext cx="10154992" cy="5419144"/>
          </a:xfrm>
        </p:spPr>
        <p:txBody>
          <a:bodyPr>
            <a:normAutofit lnSpcReduction="10000"/>
          </a:bodyPr>
          <a:lstStyle/>
          <a:p>
            <a:pPr marL="0" marR="0" indent="0">
              <a:spcBef>
                <a:spcPts val="0"/>
              </a:spcBef>
              <a:spcAft>
                <a:spcPts val="0"/>
              </a:spcAft>
              <a:buNone/>
            </a:pPr>
            <a:r>
              <a:rPr lang="en-US" sz="2600" b="1" kern="100" dirty="0">
                <a:effectLst/>
                <a:ea typeface="Aptos" panose="020B0004020202020204" pitchFamily="34" charset="0"/>
                <a:cs typeface="Aptos" panose="020B0004020202020204" pitchFamily="34" charset="0"/>
              </a:rPr>
              <a:t>Final Field Experience</a:t>
            </a:r>
          </a:p>
          <a:p>
            <a:pPr marL="0" marR="0" indent="0">
              <a:spcBef>
                <a:spcPts val="0"/>
              </a:spcBef>
              <a:spcAft>
                <a:spcPts val="0"/>
              </a:spcAft>
              <a:buNone/>
            </a:pPr>
            <a:endParaRPr lang="en-US" sz="26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2600" kern="100" dirty="0">
                <a:effectLst/>
                <a:ea typeface="Aptos" panose="020B0004020202020204" pitchFamily="34" charset="0"/>
                <a:cs typeface="Aptos" panose="020B0004020202020204" pitchFamily="34" charset="0"/>
              </a:rPr>
              <a:t>During the final field experience, student teaching or internship, </a:t>
            </a:r>
            <a:r>
              <a:rPr lang="en-US" sz="2600" b="1" kern="100" dirty="0">
                <a:effectLst/>
                <a:ea typeface="Aptos" panose="020B0004020202020204" pitchFamily="34" charset="0"/>
                <a:cs typeface="Aptos" panose="020B0004020202020204" pitchFamily="34" charset="0"/>
              </a:rPr>
              <a:t>the candidate must score in the “Demonstrates Competency (2)” column for all items in this column and must receive all “Yes” marks for the two “Yes/No” items. </a:t>
            </a:r>
          </a:p>
          <a:p>
            <a:pPr marL="0" marR="0" lvl="0" indent="0">
              <a:spcBef>
                <a:spcPts val="0"/>
              </a:spcBef>
              <a:spcAft>
                <a:spcPts val="0"/>
              </a:spcAft>
              <a:buNone/>
            </a:pPr>
            <a:r>
              <a:rPr lang="en-US" sz="2600" b="1" kern="100" dirty="0">
                <a:effectLst/>
                <a:ea typeface="Aptos" panose="020B0004020202020204" pitchFamily="34" charset="0"/>
                <a:cs typeface="Aptos" panose="020B0004020202020204" pitchFamily="34" charset="0"/>
              </a:rPr>
              <a:t> </a:t>
            </a:r>
            <a:endParaRPr lang="en-US" sz="2600" b="1"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2600" kern="100" dirty="0">
                <a:effectLst/>
                <a:ea typeface="Aptos" panose="020B0004020202020204" pitchFamily="34" charset="0"/>
                <a:cs typeface="Aptos" panose="020B0004020202020204" pitchFamily="34" charset="0"/>
              </a:rPr>
              <a:t>Candidates can score “Exceptional (3)” during their final field experience, but they must demonstrate they are meeting all the requirements in “Demonstrates Competency (2)” </a:t>
            </a:r>
            <a:r>
              <a:rPr lang="en-US" sz="2600" b="1" kern="100" dirty="0">
                <a:effectLst/>
                <a:ea typeface="Aptos" panose="020B0004020202020204" pitchFamily="34" charset="0"/>
                <a:cs typeface="Aptos" panose="020B0004020202020204" pitchFamily="34" charset="0"/>
              </a:rPr>
              <a:t>AND </a:t>
            </a:r>
            <a:r>
              <a:rPr lang="en-US" sz="2600" kern="100" dirty="0">
                <a:effectLst/>
                <a:ea typeface="Aptos" panose="020B0004020202020204" pitchFamily="34" charset="0"/>
                <a:cs typeface="Aptos" panose="020B0004020202020204" pitchFamily="34" charset="0"/>
              </a:rPr>
              <a:t>the requirements in “Exceptional (3)”.</a:t>
            </a:r>
          </a:p>
          <a:p>
            <a:pPr marL="0" marR="0" lvl="0" indent="0">
              <a:spcBef>
                <a:spcPts val="0"/>
              </a:spcBef>
              <a:spcAft>
                <a:spcPts val="0"/>
              </a:spcAft>
              <a:buNone/>
            </a:pPr>
            <a:endParaRPr lang="en-US" sz="26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2600" b="1" kern="100" dirty="0">
                <a:effectLst/>
                <a:ea typeface="Aptos" panose="020B0004020202020204" pitchFamily="34" charset="0"/>
                <a:cs typeface="Aptos" panose="020B0004020202020204" pitchFamily="34" charset="0"/>
              </a:rPr>
              <a:t>To pass their final field experience and be recommended for licensure, the candidate cannot receive a score of “Not Effective (0)”, “Beginning (1)” or “No” on any item in the rubric.  </a:t>
            </a:r>
            <a:endParaRPr lang="en-US" sz="2600" b="1" kern="100" dirty="0">
              <a:effectLst/>
              <a:ea typeface="Aptos" panose="020B0004020202020204" pitchFamily="34" charset="0"/>
              <a:cs typeface="Times New Roman" panose="02020603050405020304" pitchFamily="18" charset="0"/>
            </a:endParaRPr>
          </a:p>
          <a:p>
            <a:pPr marL="0" marR="0" indent="0">
              <a:spcBef>
                <a:spcPts val="0"/>
              </a:spcBef>
              <a:spcAft>
                <a:spcPts val="0"/>
              </a:spcAft>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622768303"/>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9EE4483EBF1C44DA3A185698183A256" ma:contentTypeVersion="15" ma:contentTypeDescription="Create a new document." ma:contentTypeScope="" ma:versionID="f05ca0cb60b752a67e56af96540ee63a">
  <xsd:schema xmlns:xsd="http://www.w3.org/2001/XMLSchema" xmlns:xs="http://www.w3.org/2001/XMLSchema" xmlns:p="http://schemas.microsoft.com/office/2006/metadata/properties" xmlns:ns2="361f8890-6b49-450a-8b54-72e5a320dc4e" xmlns:ns3="b59817c4-94ff-4024-9eeb-78960f814eeb" targetNamespace="http://schemas.microsoft.com/office/2006/metadata/properties" ma:root="true" ma:fieldsID="07aaa68651642f1d52e628f95711851d" ns2:_="" ns3:_="">
    <xsd:import namespace="361f8890-6b49-450a-8b54-72e5a320dc4e"/>
    <xsd:import namespace="b59817c4-94ff-4024-9eeb-78960f814eeb"/>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1f8890-6b49-450a-8b54-72e5a320dc4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9ba56ddf-ff69-4683-87b5-0efbe012505f"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59817c4-94ff-4024-9eeb-78960f814eeb"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1d25a948-4f22-4f20-896f-0ca945e8387e}" ma:internalName="TaxCatchAll" ma:showField="CatchAllData" ma:web="b59817c4-94ff-4024-9eeb-78960f814eeb">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6750621-4594-4155-B924-CBB38DD7643E}"/>
</file>

<file path=customXml/itemProps2.xml><?xml version="1.0" encoding="utf-8"?>
<ds:datastoreItem xmlns:ds="http://schemas.openxmlformats.org/officeDocument/2006/customXml" ds:itemID="{5A2E7688-C8E7-49B5-96D1-7771E6942643}"/>
</file>

<file path=docProps/app.xml><?xml version="1.0" encoding="utf-8"?>
<Properties xmlns="http://schemas.openxmlformats.org/officeDocument/2006/extended-properties" xmlns:vt="http://schemas.openxmlformats.org/officeDocument/2006/docPropsVTypes">
  <Template>Crop</Template>
  <TotalTime>7080</TotalTime>
  <Words>1480</Words>
  <Application>Microsoft Macintosh PowerPoint</Application>
  <PresentationFormat>Widescreen</PresentationFormat>
  <Paragraphs>120</Paragraphs>
  <Slides>25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Aptos</vt:lpstr>
      <vt:lpstr>Arial</vt:lpstr>
      <vt:lpstr>Franklin Gothic Book</vt:lpstr>
      <vt:lpstr>Symbol</vt:lpstr>
      <vt:lpstr>Times New Roman</vt:lpstr>
      <vt:lpstr>Wingdings</vt:lpstr>
      <vt:lpstr>Crop</vt:lpstr>
      <vt:lpstr>BYU Professional Teacher Candidate Assessment (TCA)</vt:lpstr>
      <vt:lpstr>Why a New Evaluation Tool?</vt:lpstr>
      <vt:lpstr>Why the BYU Professional Teacher Candidate Assessment? (TCA)</vt:lpstr>
      <vt:lpstr>Scale and Items</vt:lpstr>
      <vt:lpstr>PowerPoint Presentation</vt:lpstr>
      <vt:lpstr>PowerPoint Presentation</vt:lpstr>
      <vt:lpstr>PowerPoint Presentation</vt:lpstr>
      <vt:lpstr>Scoring</vt:lpstr>
      <vt:lpstr>Scoring</vt:lpstr>
      <vt:lpstr>Formative Assessments</vt:lpstr>
      <vt:lpstr>Formative Assessments </vt:lpstr>
      <vt:lpstr>Summative Assessments</vt:lpstr>
      <vt:lpstr>Summative Assessments</vt:lpstr>
      <vt:lpstr>Summative Assessments (continued)</vt:lpstr>
      <vt:lpstr>Summative Assessments </vt:lpstr>
      <vt:lpstr>Required Number of Observations and Evaluations</vt:lpstr>
      <vt:lpstr>Educator System</vt:lpstr>
      <vt:lpstr>Educator System (continued)</vt:lpstr>
      <vt:lpstr>Educator System (continued)</vt:lpstr>
      <vt:lpstr>Educator System (continued)</vt:lpstr>
      <vt:lpstr>Educator System (continued)</vt:lpstr>
      <vt:lpstr>Group Breakout</vt:lpstr>
      <vt:lpstr>Whole Group Share Out</vt:lpstr>
      <vt:lpstr>What Questions Do You Have?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Summers</dc:creator>
  <cp:lastModifiedBy>Terri Summers</cp:lastModifiedBy>
  <cp:revision>49</cp:revision>
  <cp:lastPrinted>2024-09-17T04:42:58Z</cp:lastPrinted>
  <dcterms:created xsi:type="dcterms:W3CDTF">2024-08-29T15:48:29Z</dcterms:created>
  <dcterms:modified xsi:type="dcterms:W3CDTF">2024-09-18T16:06:58Z</dcterms:modified>
</cp:coreProperties>
</file>