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Old Standard TT"/>
      <p:regular r:id="rId14"/>
      <p:bold r:id="rId15"/>
      <p: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OldStandardTT-bold.fntdata"/><Relationship Id="rId14" Type="http://schemas.openxmlformats.org/officeDocument/2006/relationships/font" Target="fonts/OldStandardTT-regular.fntdata"/><Relationship Id="rId16" Type="http://schemas.openxmlformats.org/officeDocument/2006/relationships/font" Target="fonts/OldStandardTT-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br>
              <a:rPr lang="en"/>
            </a:br>
            <a:r>
              <a:rPr lang="en"/>
              <a:t>Praxis Performance Assessment for Teachers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df392fcac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df392fca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730e3eee3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730e3eee3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6f389cebd9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6f389cebd9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6f389cebd9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6f389cebd9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6f389cebd9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6f389cebd9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6f389cebd9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6f389cebd9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6f389cebd9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6f389cebd9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 name="Google Shape;11;p2"/>
          <p:cNvCxnSpPr/>
          <p:nvPr/>
        </p:nvCxnSpPr>
        <p:spPr>
          <a:xfrm>
            <a:off x="641934" y="3597500"/>
            <a:ext cx="390300" cy="0"/>
          </a:xfrm>
          <a:prstGeom prst="straightConnector1">
            <a:avLst/>
          </a:prstGeom>
          <a:noFill/>
          <a:ln cap="flat" cmpd="sng" w="28575">
            <a:solidFill>
              <a:schemeClr val="accent1"/>
            </a:solidFill>
            <a:prstDash val="solid"/>
            <a:round/>
            <a:headEnd len="sm" w="sm" type="none"/>
            <a:tailEnd len="sm" w="sm" type="none"/>
          </a:ln>
        </p:spPr>
      </p:cxnSp>
      <p:sp>
        <p:nvSpPr>
          <p:cNvPr id="12" name="Google Shape;12;p2"/>
          <p:cNvSpPr txBox="1"/>
          <p:nvPr>
            <p:ph type="ctrTitle"/>
          </p:nvPr>
        </p:nvSpPr>
        <p:spPr>
          <a:xfrm>
            <a:off x="512700" y="1893300"/>
            <a:ext cx="8118600" cy="1522800"/>
          </a:xfrm>
          <a:prstGeom prst="rect">
            <a:avLst/>
          </a:prstGeom>
        </p:spPr>
        <p:txBody>
          <a:bodyPr anchorCtr="0" anchor="b" bIns="91425" lIns="91425" spcFirstLastPara="1" rIns="91425" wrap="square" tIns="91425">
            <a:no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p:txBody>
      </p:sp>
      <p:sp>
        <p:nvSpPr>
          <p:cNvPr id="13" name="Google Shape;13;p2"/>
          <p:cNvSpPr txBox="1"/>
          <p:nvPr>
            <p:ph idx="1" type="subTitle"/>
          </p:nvPr>
        </p:nvSpPr>
        <p:spPr>
          <a:xfrm>
            <a:off x="512700" y="3840639"/>
            <a:ext cx="8118600" cy="7875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039650"/>
            <a:ext cx="8520600" cy="2106300"/>
          </a:xfrm>
          <a:prstGeom prst="rect">
            <a:avLst/>
          </a:prstGeom>
        </p:spPr>
        <p:txBody>
          <a:bodyPr anchorCtr="0" anchor="b" bIns="91425" lIns="91425" spcFirstLastPara="1" rIns="91425" wrap="square" tIns="91425">
            <a:noAutofit/>
          </a:bodyPr>
          <a:lstStyle>
            <a:lvl1pPr lvl="0" algn="ctr">
              <a:spcBef>
                <a:spcPts val="0"/>
              </a:spcBef>
              <a:spcAft>
                <a:spcPts val="0"/>
              </a:spcAft>
              <a:buSzPts val="14000"/>
              <a:buNone/>
              <a:defRPr b="1" sz="14000"/>
            </a:lvl1pPr>
            <a:lvl2pPr lvl="1" algn="ctr">
              <a:spcBef>
                <a:spcPts val="0"/>
              </a:spcBef>
              <a:spcAft>
                <a:spcPts val="0"/>
              </a:spcAft>
              <a:buSzPts val="14000"/>
              <a:buNone/>
              <a:defRPr b="1" sz="14000"/>
            </a:lvl2pPr>
            <a:lvl3pPr lvl="2" algn="ctr">
              <a:spcBef>
                <a:spcPts val="0"/>
              </a:spcBef>
              <a:spcAft>
                <a:spcPts val="0"/>
              </a:spcAft>
              <a:buSzPts val="14000"/>
              <a:buNone/>
              <a:defRPr b="1" sz="14000"/>
            </a:lvl3pPr>
            <a:lvl4pPr lvl="3" algn="ctr">
              <a:spcBef>
                <a:spcPts val="0"/>
              </a:spcBef>
              <a:spcAft>
                <a:spcPts val="0"/>
              </a:spcAft>
              <a:buSzPts val="14000"/>
              <a:buNone/>
              <a:defRPr b="1" sz="14000"/>
            </a:lvl4pPr>
            <a:lvl5pPr lvl="4" algn="ctr">
              <a:spcBef>
                <a:spcPts val="0"/>
              </a:spcBef>
              <a:spcAft>
                <a:spcPts val="0"/>
              </a:spcAft>
              <a:buSzPts val="14000"/>
              <a:buNone/>
              <a:defRPr b="1" sz="14000"/>
            </a:lvl5pPr>
            <a:lvl6pPr lvl="5" algn="ctr">
              <a:spcBef>
                <a:spcPts val="0"/>
              </a:spcBef>
              <a:spcAft>
                <a:spcPts val="0"/>
              </a:spcAft>
              <a:buSzPts val="14000"/>
              <a:buNone/>
              <a:defRPr b="1" sz="14000"/>
            </a:lvl6pPr>
            <a:lvl7pPr lvl="6" algn="ctr">
              <a:spcBef>
                <a:spcPts val="0"/>
              </a:spcBef>
              <a:spcAft>
                <a:spcPts val="0"/>
              </a:spcAft>
              <a:buSzPts val="14000"/>
              <a:buNone/>
              <a:defRPr b="1" sz="14000"/>
            </a:lvl7pPr>
            <a:lvl8pPr lvl="7" algn="ctr">
              <a:spcBef>
                <a:spcPts val="0"/>
              </a:spcBef>
              <a:spcAft>
                <a:spcPts val="0"/>
              </a:spcAft>
              <a:buSzPts val="14000"/>
              <a:buNone/>
              <a:defRPr b="1" sz="14000"/>
            </a:lvl8pPr>
            <a:lvl9pPr lvl="8" algn="ctr">
              <a:spcBef>
                <a:spcPts val="0"/>
              </a:spcBef>
              <a:spcAft>
                <a:spcPts val="0"/>
              </a:spcAft>
              <a:buSzPts val="14000"/>
              <a:buNone/>
              <a:defRPr b="1" sz="14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cap="flat" cmpd="sng" w="28575">
            <a:solidFill>
              <a:schemeClr val="lt2"/>
            </a:solidFill>
            <a:prstDash val="solid"/>
            <a:round/>
            <a:headEnd len="sm" w="sm" type="none"/>
            <a:tailEnd len="sm" w="sm" type="none"/>
          </a:ln>
        </p:spPr>
      </p:cxnSp>
      <p:sp>
        <p:nvSpPr>
          <p:cNvPr id="17" name="Google Shape;17;p3"/>
          <p:cNvSpPr txBox="1"/>
          <p:nvPr>
            <p:ph type="title"/>
          </p:nvPr>
        </p:nvSpPr>
        <p:spPr>
          <a:xfrm>
            <a:off x="512700" y="1893300"/>
            <a:ext cx="8118600" cy="1522800"/>
          </a:xfrm>
          <a:prstGeom prst="rect">
            <a:avLst/>
          </a:prstGeom>
        </p:spPr>
        <p:txBody>
          <a:bodyPr anchorCtr="0" anchor="b" bIns="91425" lIns="91425" spcFirstLastPara="1" rIns="91425" wrap="square" tIns="91425">
            <a:no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71675"/>
            <a:ext cx="3999900" cy="3397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71675"/>
            <a:ext cx="3999900" cy="3397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56040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p:txBody>
      </p:sp>
      <p:sp>
        <p:nvSpPr>
          <p:cNvPr id="38" name="Google Shape;38;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686400" cy="0"/>
          </a:xfrm>
          <a:prstGeom prst="straightConnector1">
            <a:avLst/>
          </a:prstGeom>
          <a:noFill/>
          <a:ln cap="flat" cmpd="sng" w="19050">
            <a:solidFill>
              <a:schemeClr val="lt2"/>
            </a:solidFill>
            <a:prstDash val="solid"/>
            <a:round/>
            <a:headEnd len="sm" w="sm" type="none"/>
            <a:tailEnd len="sm" w="sm" type="none"/>
          </a:ln>
        </p:spPr>
      </p:cxnSp>
      <p:sp>
        <p:nvSpPr>
          <p:cNvPr id="42" name="Google Shape;42;p9"/>
          <p:cNvSpPr txBox="1"/>
          <p:nvPr>
            <p:ph type="title"/>
          </p:nvPr>
        </p:nvSpPr>
        <p:spPr>
          <a:xfrm>
            <a:off x="265500" y="1382350"/>
            <a:ext cx="4045200" cy="13332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p:txBody>
      </p:sp>
      <p:sp>
        <p:nvSpPr>
          <p:cNvPr id="43" name="Google Shape;43;p9"/>
          <p:cNvSpPr txBox="1"/>
          <p:nvPr>
            <p:ph idx="1" type="subTitle"/>
          </p:nvPr>
        </p:nvSpPr>
        <p:spPr>
          <a:xfrm>
            <a:off x="265500" y="27690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accent1"/>
              </a:buClr>
              <a:buSzPts val="1800"/>
              <a:buChar char="●"/>
              <a:defRPr>
                <a:solidFill>
                  <a:schemeClr val="accent1"/>
                </a:solidFill>
              </a:defRPr>
            </a:lvl1pPr>
            <a:lvl2pPr indent="-317500" lvl="1" marL="914400">
              <a:spcBef>
                <a:spcPts val="1600"/>
              </a:spcBef>
              <a:spcAft>
                <a:spcPts val="0"/>
              </a:spcAft>
              <a:buClr>
                <a:schemeClr val="accent1"/>
              </a:buClr>
              <a:buSzPts val="1400"/>
              <a:buChar char="○"/>
              <a:defRPr>
                <a:solidFill>
                  <a:schemeClr val="accent1"/>
                </a:solidFill>
              </a:defRPr>
            </a:lvl2pPr>
            <a:lvl3pPr indent="-317500" lvl="2" marL="1371600">
              <a:spcBef>
                <a:spcPts val="1600"/>
              </a:spcBef>
              <a:spcAft>
                <a:spcPts val="0"/>
              </a:spcAft>
              <a:buClr>
                <a:schemeClr val="accent1"/>
              </a:buClr>
              <a:buSzPts val="1400"/>
              <a:buChar char="■"/>
              <a:defRPr>
                <a:solidFill>
                  <a:schemeClr val="accent1"/>
                </a:solidFill>
              </a:defRPr>
            </a:lvl3pPr>
            <a:lvl4pPr indent="-317500" lvl="3" marL="1828800">
              <a:spcBef>
                <a:spcPts val="1600"/>
              </a:spcBef>
              <a:spcAft>
                <a:spcPts val="0"/>
              </a:spcAft>
              <a:buClr>
                <a:schemeClr val="accent1"/>
              </a:buClr>
              <a:buSzPts val="1400"/>
              <a:buChar char="●"/>
              <a:defRPr>
                <a:solidFill>
                  <a:schemeClr val="accent1"/>
                </a:solidFill>
              </a:defRPr>
            </a:lvl4pPr>
            <a:lvl5pPr indent="-317500" lvl="4" marL="2286000">
              <a:spcBef>
                <a:spcPts val="1600"/>
              </a:spcBef>
              <a:spcAft>
                <a:spcPts val="0"/>
              </a:spcAft>
              <a:buClr>
                <a:schemeClr val="accent1"/>
              </a:buClr>
              <a:buSzPts val="1400"/>
              <a:buChar char="○"/>
              <a:defRPr>
                <a:solidFill>
                  <a:schemeClr val="accent1"/>
                </a:solidFill>
              </a:defRPr>
            </a:lvl5pPr>
            <a:lvl6pPr indent="-317500" lvl="5" marL="2743200">
              <a:spcBef>
                <a:spcPts val="1600"/>
              </a:spcBef>
              <a:spcAft>
                <a:spcPts val="0"/>
              </a:spcAft>
              <a:buClr>
                <a:schemeClr val="accent1"/>
              </a:buClr>
              <a:buSzPts val="1400"/>
              <a:buChar char="■"/>
              <a:defRPr>
                <a:solidFill>
                  <a:schemeClr val="accent1"/>
                </a:solidFill>
              </a:defRPr>
            </a:lvl6pPr>
            <a:lvl7pPr indent="-317500" lvl="6" marL="3200400">
              <a:spcBef>
                <a:spcPts val="1600"/>
              </a:spcBef>
              <a:spcAft>
                <a:spcPts val="0"/>
              </a:spcAft>
              <a:buClr>
                <a:schemeClr val="accent1"/>
              </a:buClr>
              <a:buSzPts val="1400"/>
              <a:buChar char="●"/>
              <a:defRPr>
                <a:solidFill>
                  <a:schemeClr val="accent1"/>
                </a:solidFill>
              </a:defRPr>
            </a:lvl7pPr>
            <a:lvl8pPr indent="-317500" lvl="7" marL="3657600">
              <a:spcBef>
                <a:spcPts val="1600"/>
              </a:spcBef>
              <a:spcAft>
                <a:spcPts val="0"/>
              </a:spcAft>
              <a:buClr>
                <a:schemeClr val="accent1"/>
              </a:buClr>
              <a:buSzPts val="1400"/>
              <a:buChar char="○"/>
              <a:defRPr>
                <a:solidFill>
                  <a:schemeClr val="accent1"/>
                </a:solidFill>
              </a:defRPr>
            </a:lvl8pPr>
            <a:lvl9pPr indent="-317500" lvl="8" marL="4114800">
              <a:spcBef>
                <a:spcPts val="1600"/>
              </a:spcBef>
              <a:spcAft>
                <a:spcPts val="1600"/>
              </a:spcAft>
              <a:buClr>
                <a:schemeClr val="accent1"/>
              </a:buClr>
              <a:buSzPts val="1400"/>
              <a:buChar char="■"/>
              <a:defRPr>
                <a:solidFill>
                  <a:schemeClr val="accent1"/>
                </a:solidFill>
              </a:defRPr>
            </a:lvl9pPr>
          </a:lstStyle>
          <a:p/>
        </p:txBody>
      </p:sp>
      <p:sp>
        <p:nvSpPr>
          <p:cNvPr id="45" name="Google Shape;45;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8" name="Google Shape;48;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perback">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6132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p:txBody>
      </p:sp>
      <p:sp>
        <p:nvSpPr>
          <p:cNvPr id="7" name="Google Shape;7;p1"/>
          <p:cNvSpPr txBox="1"/>
          <p:nvPr>
            <p:ph idx="1" type="body"/>
          </p:nvPr>
        </p:nvSpPr>
        <p:spPr>
          <a:xfrm>
            <a:off x="311700" y="1171600"/>
            <a:ext cx="8520600" cy="33972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indent="-317500" lvl="1" marL="9144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indent="-317500" lvl="2" marL="13716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indent="-317500" lvl="3" marL="18288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indent="-317500" lvl="4" marL="22860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indent="-317500" lvl="5" marL="27432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indent="-317500" lvl="6" marL="32004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indent="-317500" lvl="7" marL="36576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indent="-317500" lvl="8" marL="4114800">
              <a:lnSpc>
                <a:spcPct val="115000"/>
              </a:lnSpc>
              <a:spcBef>
                <a:spcPts val="1600"/>
              </a:spcBef>
              <a:spcAft>
                <a:spcPts val="160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12700" y="1893300"/>
            <a:ext cx="8118600" cy="1522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PPAT</a:t>
            </a:r>
            <a:endParaRPr/>
          </a:p>
        </p:txBody>
      </p:sp>
      <p:sp>
        <p:nvSpPr>
          <p:cNvPr id="60" name="Google Shape;60;p13"/>
          <p:cNvSpPr txBox="1"/>
          <p:nvPr>
            <p:ph idx="1" type="subTitle"/>
          </p:nvPr>
        </p:nvSpPr>
        <p:spPr>
          <a:xfrm>
            <a:off x="512700" y="3840639"/>
            <a:ext cx="8118600" cy="787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300"/>
              <a:t>It’s not as daunting as it sounds--and we’ll help you through it.</a:t>
            </a:r>
            <a:endParaRPr sz="2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Before you start:</a:t>
            </a:r>
            <a:endParaRPr/>
          </a:p>
        </p:txBody>
      </p:sp>
      <p:sp>
        <p:nvSpPr>
          <p:cNvPr id="66" name="Google Shape;66;p14"/>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Being familiar with the PPAT terms will help you be successful in connecting your teacher preparation and this assessment. Read through the glossary of terms to understand the language of the PPAT.  Understanding the terminology will help make completion of the tasks easier.</a:t>
            </a:r>
            <a:endParaRPr/>
          </a:p>
          <a:p>
            <a:pPr indent="0" lvl="0" marL="0" rtl="0" algn="l">
              <a:spcBef>
                <a:spcPts val="1600"/>
              </a:spcBef>
              <a:spcAft>
                <a:spcPts val="1600"/>
              </a:spcAft>
              <a:buNone/>
            </a:pPr>
            <a:r>
              <a:rPr b="1" lang="en"/>
              <a:t>Glossary of terms</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is it Scored?</a:t>
            </a:r>
            <a:endParaRPr/>
          </a:p>
        </p:txBody>
      </p:sp>
      <p:sp>
        <p:nvSpPr>
          <p:cNvPr id="72" name="Google Shape;72;p15"/>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l">
              <a:spcBef>
                <a:spcPts val="2352"/>
              </a:spcBef>
              <a:spcAft>
                <a:spcPts val="0"/>
              </a:spcAft>
              <a:buClr>
                <a:schemeClr val="dk1"/>
              </a:buClr>
              <a:buSzPts val="1100"/>
              <a:buFont typeface="Arial"/>
              <a:buNone/>
            </a:pPr>
            <a:r>
              <a:rPr lang="en" sz="2400"/>
              <a:t>• Four tasks, four rubrics </a:t>
            </a:r>
            <a:endParaRPr sz="2400"/>
          </a:p>
          <a:p>
            <a:pPr indent="0" lvl="0" marL="0" rtl="0" algn="l">
              <a:spcBef>
                <a:spcPts val="504"/>
              </a:spcBef>
              <a:spcAft>
                <a:spcPts val="0"/>
              </a:spcAft>
              <a:buClr>
                <a:schemeClr val="dk1"/>
              </a:buClr>
              <a:buSzPts val="1100"/>
              <a:buFont typeface="Arial"/>
              <a:buNone/>
            </a:pPr>
            <a:r>
              <a:rPr lang="en" sz="2400"/>
              <a:t>• Task 1 locally scored (by BYU faculty, ed. departments)</a:t>
            </a:r>
            <a:endParaRPr sz="2400"/>
          </a:p>
          <a:p>
            <a:pPr indent="0" lvl="0" marL="0" rtl="0" algn="l">
              <a:spcBef>
                <a:spcPts val="504"/>
              </a:spcBef>
              <a:spcAft>
                <a:spcPts val="0"/>
              </a:spcAft>
              <a:buClr>
                <a:schemeClr val="dk1"/>
              </a:buClr>
              <a:buSzPts val="1100"/>
              <a:buFont typeface="Arial"/>
              <a:buNone/>
            </a:pPr>
            <a:r>
              <a:rPr lang="en" sz="2400"/>
              <a:t>• Tasks 2- 4 scored by a national pool of trained evaluators </a:t>
            </a:r>
            <a:endParaRPr sz="2400"/>
          </a:p>
          <a:p>
            <a:pPr indent="0" lvl="0" marL="0" rtl="0" algn="l">
              <a:spcBef>
                <a:spcPts val="504"/>
              </a:spcBef>
              <a:spcAft>
                <a:spcPts val="0"/>
              </a:spcAft>
              <a:buClr>
                <a:schemeClr val="dk1"/>
              </a:buClr>
              <a:buSzPts val="11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Four Tasks</a:t>
            </a:r>
            <a:endParaRPr b="1"/>
          </a:p>
        </p:txBody>
      </p:sp>
      <p:sp>
        <p:nvSpPr>
          <p:cNvPr id="78" name="Google Shape;78;p16"/>
          <p:cNvSpPr txBox="1"/>
          <p:nvPr>
            <p:ph idx="1" type="body"/>
          </p:nvPr>
        </p:nvSpPr>
        <p:spPr>
          <a:xfrm>
            <a:off x="311700" y="1171675"/>
            <a:ext cx="39999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t>Task 1:</a:t>
            </a:r>
            <a:r>
              <a:rPr b="1" lang="en" sz="2400"/>
              <a:t> </a:t>
            </a:r>
            <a:r>
              <a:rPr lang="en" sz="2400"/>
              <a:t>Knowledge of Students and the Learning Environment (Contextual Factors)</a:t>
            </a:r>
            <a:endParaRPr sz="2400"/>
          </a:p>
          <a:p>
            <a:pPr indent="0" lvl="0" marL="0" rtl="0" algn="l">
              <a:spcBef>
                <a:spcPts val="1600"/>
              </a:spcBef>
              <a:spcAft>
                <a:spcPts val="1600"/>
              </a:spcAft>
              <a:buNone/>
            </a:pPr>
            <a:r>
              <a:rPr b="1" lang="en" sz="2400"/>
              <a:t>Task 2:</a:t>
            </a:r>
            <a:r>
              <a:rPr lang="en" sz="2400"/>
              <a:t> Assessment and Data Collection to Measure and Inform Student Learning </a:t>
            </a:r>
            <a:endParaRPr sz="2400"/>
          </a:p>
        </p:txBody>
      </p:sp>
      <p:sp>
        <p:nvSpPr>
          <p:cNvPr id="79" name="Google Shape;79;p16"/>
          <p:cNvSpPr txBox="1"/>
          <p:nvPr>
            <p:ph idx="2" type="body"/>
          </p:nvPr>
        </p:nvSpPr>
        <p:spPr>
          <a:xfrm>
            <a:off x="4832400" y="1171675"/>
            <a:ext cx="39999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t>Task 3: </a:t>
            </a:r>
            <a:r>
              <a:rPr lang="en" sz="2400"/>
              <a:t>Designing Instruction for Student Learning </a:t>
            </a:r>
            <a:endParaRPr sz="2400"/>
          </a:p>
          <a:p>
            <a:pPr indent="0" lvl="0" marL="0" rtl="0" algn="l">
              <a:spcBef>
                <a:spcPts val="1600"/>
              </a:spcBef>
              <a:spcAft>
                <a:spcPts val="1600"/>
              </a:spcAft>
              <a:buNone/>
            </a:pPr>
            <a:r>
              <a:rPr b="1" lang="en" sz="2400"/>
              <a:t>Task 4: </a:t>
            </a:r>
            <a:r>
              <a:rPr lang="en" sz="2400"/>
              <a:t>Implementing and Analyzing Instruction to Promote Learning </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Task 1</a:t>
            </a:r>
            <a:endParaRPr b="1"/>
          </a:p>
        </p:txBody>
      </p:sp>
      <p:sp>
        <p:nvSpPr>
          <p:cNvPr id="85" name="Google Shape;85;p17"/>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What do I know about my students and their situation, and how will that inform the way I teach?</a:t>
            </a:r>
            <a:endParaRPr b="1"/>
          </a:p>
          <a:p>
            <a:pPr indent="0" lvl="0" marL="0" rtl="0" algn="l">
              <a:spcBef>
                <a:spcPts val="1600"/>
              </a:spcBef>
              <a:spcAft>
                <a:spcPts val="0"/>
              </a:spcAft>
              <a:buNone/>
            </a:pPr>
            <a:r>
              <a:rPr lang="en"/>
              <a:t>This section is formative and preparatory for the other 3 tasks.  It is scored by BYU faculty.</a:t>
            </a:r>
            <a:endParaRPr/>
          </a:p>
          <a:p>
            <a:pPr indent="0" lvl="0" marL="0" rtl="0" algn="l">
              <a:spcBef>
                <a:spcPts val="1600"/>
              </a:spcBef>
              <a:spcAft>
                <a:spcPts val="0"/>
              </a:spcAft>
              <a:buNone/>
            </a:pPr>
            <a:r>
              <a:rPr lang="en"/>
              <a:t>Takes place during the first two weeks of student teaching.</a:t>
            </a:r>
            <a:endParaRPr/>
          </a:p>
          <a:p>
            <a:pPr indent="0" lvl="0" marL="0" rtl="0" algn="l">
              <a:spcBef>
                <a:spcPts val="1600"/>
              </a:spcBef>
              <a:spcAft>
                <a:spcPts val="0"/>
              </a:spcAft>
              <a:buNone/>
            </a:pPr>
            <a:r>
              <a:rPr lang="en"/>
              <a:t>You will need to create several artifacts to support your written summaries.</a:t>
            </a:r>
            <a:endParaRPr/>
          </a:p>
          <a:p>
            <a:pPr indent="0" lvl="0" marL="0" rtl="0" algn="l">
              <a:spcBef>
                <a:spcPts val="1600"/>
              </a:spcBef>
              <a:spcAft>
                <a:spcPts val="0"/>
              </a:spcAft>
              <a:buNone/>
            </a:pPr>
            <a:r>
              <a:rPr lang="en"/>
              <a:t>You will write short narratives that address the prompts and will need to link to your artifacts. </a:t>
            </a:r>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Task 2</a:t>
            </a:r>
            <a:endParaRPr b="1"/>
          </a:p>
        </p:txBody>
      </p:sp>
      <p:sp>
        <p:nvSpPr>
          <p:cNvPr id="91" name="Google Shape;91;p18"/>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How do I demonstrate my understanding, analysis, and application of assessment and data collection to measure and inform student learning?</a:t>
            </a:r>
            <a:endParaRPr b="1"/>
          </a:p>
          <a:p>
            <a:pPr indent="0" lvl="0" marL="0" rtl="0" algn="l">
              <a:spcBef>
                <a:spcPts val="1600"/>
              </a:spcBef>
              <a:spcAft>
                <a:spcPts val="0"/>
              </a:spcAft>
              <a:buNone/>
            </a:pPr>
            <a:r>
              <a:rPr lang="en"/>
              <a:t>This Task is a s</a:t>
            </a:r>
            <a:r>
              <a:rPr lang="en"/>
              <a:t>ummative exercise and is scored by ETS and contributes to your overall summary score.</a:t>
            </a:r>
            <a:endParaRPr/>
          </a:p>
          <a:p>
            <a:pPr indent="0" lvl="0" marL="0" rtl="0" algn="l">
              <a:spcBef>
                <a:spcPts val="1600"/>
              </a:spcBef>
              <a:spcAft>
                <a:spcPts val="0"/>
              </a:spcAft>
              <a:buNone/>
            </a:pPr>
            <a:r>
              <a:rPr lang="en"/>
              <a:t>You will collect artifacts, including student work samples.</a:t>
            </a:r>
            <a:endParaRPr/>
          </a:p>
          <a:p>
            <a:pPr indent="0" lvl="0" marL="0" rtl="0" algn="l">
              <a:spcBef>
                <a:spcPts val="1600"/>
              </a:spcBef>
              <a:spcAft>
                <a:spcPts val="0"/>
              </a:spcAft>
              <a:buNone/>
            </a:pPr>
            <a:r>
              <a:rPr lang="en"/>
              <a:t>You will create written narratives that includes descriptions of your process for:</a:t>
            </a:r>
            <a:endParaRPr/>
          </a:p>
          <a:p>
            <a:pPr indent="-342900" lvl="0" marL="457200" rtl="0" algn="l">
              <a:spcBef>
                <a:spcPts val="1600"/>
              </a:spcBef>
              <a:spcAft>
                <a:spcPts val="0"/>
              </a:spcAft>
              <a:buSzPts val="1800"/>
              <a:buAutoNum type="arabicPeriod"/>
            </a:pPr>
            <a:r>
              <a:rPr lang="en"/>
              <a:t>Planning the Assessment</a:t>
            </a:r>
            <a:endParaRPr/>
          </a:p>
          <a:p>
            <a:pPr indent="-342900" lvl="0" marL="457200" rtl="0" algn="l">
              <a:spcBef>
                <a:spcPts val="0"/>
              </a:spcBef>
              <a:spcAft>
                <a:spcPts val="0"/>
              </a:spcAft>
              <a:buSzPts val="1800"/>
              <a:buAutoNum type="arabicPeriod"/>
            </a:pPr>
            <a:r>
              <a:rPr lang="en"/>
              <a:t>Administering the Assessment and Analyzing the Data</a:t>
            </a:r>
            <a:endParaRPr/>
          </a:p>
          <a:p>
            <a:pPr indent="-342900" lvl="0" marL="457200" rtl="0" algn="l">
              <a:spcBef>
                <a:spcPts val="0"/>
              </a:spcBef>
              <a:spcAft>
                <a:spcPts val="0"/>
              </a:spcAft>
              <a:buSzPts val="1800"/>
              <a:buAutoNum type="arabicPeriod"/>
            </a:pPr>
            <a:r>
              <a:rPr lang="en"/>
              <a:t>Reflecting</a:t>
            </a:r>
            <a:endParaRPr/>
          </a:p>
          <a:p>
            <a:pPr indent="0" lvl="0" marL="0" rtl="0" algn="l">
              <a:spcBef>
                <a:spcPts val="160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9"/>
          <p:cNvSpPr txBox="1"/>
          <p:nvPr>
            <p:ph type="title"/>
          </p:nvPr>
        </p:nvSpPr>
        <p:spPr>
          <a:xfrm>
            <a:off x="311700" y="44502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Task 3</a:t>
            </a:r>
            <a:endParaRPr b="1"/>
          </a:p>
        </p:txBody>
      </p:sp>
      <p:sp>
        <p:nvSpPr>
          <p:cNvPr id="97" name="Google Shape;97;p19"/>
          <p:cNvSpPr txBox="1"/>
          <p:nvPr>
            <p:ph idx="1" type="body"/>
          </p:nvPr>
        </p:nvSpPr>
        <p:spPr>
          <a:xfrm>
            <a:off x="311700" y="1171600"/>
            <a:ext cx="8520600" cy="3397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t>How do I</a:t>
            </a:r>
            <a:r>
              <a:rPr b="1" lang="en"/>
              <a:t> develop instruction, including the use of technology, to facilitate student learning?</a:t>
            </a:r>
            <a:endParaRPr b="1"/>
          </a:p>
          <a:p>
            <a:pPr indent="0" lvl="0" marL="0" rtl="0" algn="l">
              <a:lnSpc>
                <a:spcPct val="100000"/>
              </a:lnSpc>
              <a:spcBef>
                <a:spcPts val="1600"/>
              </a:spcBef>
              <a:spcAft>
                <a:spcPts val="0"/>
              </a:spcAft>
              <a:buNone/>
            </a:pPr>
            <a:r>
              <a:rPr lang="en"/>
              <a:t>This Task is summative and scored by ETS and contributes to your overall summary score.</a:t>
            </a:r>
            <a:endParaRPr/>
          </a:p>
          <a:p>
            <a:pPr indent="0" lvl="0" marL="0" rtl="0" algn="l">
              <a:lnSpc>
                <a:spcPct val="100000"/>
              </a:lnSpc>
              <a:spcBef>
                <a:spcPts val="1600"/>
              </a:spcBef>
              <a:spcAft>
                <a:spcPts val="0"/>
              </a:spcAft>
              <a:buNone/>
            </a:pPr>
            <a:r>
              <a:rPr lang="en"/>
              <a:t>You will collect artifacts, including lesson plans.</a:t>
            </a:r>
            <a:endParaRPr/>
          </a:p>
          <a:p>
            <a:pPr indent="0" lvl="0" marL="0" rtl="0" algn="l">
              <a:lnSpc>
                <a:spcPct val="100000"/>
              </a:lnSpc>
              <a:spcBef>
                <a:spcPts val="1600"/>
              </a:spcBef>
              <a:spcAft>
                <a:spcPts val="0"/>
              </a:spcAft>
              <a:buNone/>
            </a:pPr>
            <a:r>
              <a:rPr lang="en"/>
              <a:t>You will create narratives that includes description of your process for:</a:t>
            </a:r>
            <a:endParaRPr/>
          </a:p>
          <a:p>
            <a:pPr indent="-342900" lvl="0" marL="457200" rtl="0" algn="l">
              <a:lnSpc>
                <a:spcPct val="100000"/>
              </a:lnSpc>
              <a:spcBef>
                <a:spcPts val="1600"/>
              </a:spcBef>
              <a:spcAft>
                <a:spcPts val="0"/>
              </a:spcAft>
              <a:buSzPts val="1800"/>
              <a:buAutoNum type="arabicPeriod"/>
            </a:pPr>
            <a:r>
              <a:rPr lang="en"/>
              <a:t>Planning the lesson</a:t>
            </a:r>
            <a:endParaRPr/>
          </a:p>
          <a:p>
            <a:pPr indent="-342900" lvl="0" marL="457200" rtl="0" algn="l">
              <a:lnSpc>
                <a:spcPct val="100000"/>
              </a:lnSpc>
              <a:spcBef>
                <a:spcPts val="0"/>
              </a:spcBef>
              <a:spcAft>
                <a:spcPts val="0"/>
              </a:spcAft>
              <a:buSzPts val="1800"/>
              <a:buAutoNum type="arabicPeriod"/>
            </a:pPr>
            <a:r>
              <a:rPr lang="en"/>
              <a:t>Selecting focus students</a:t>
            </a:r>
            <a:endParaRPr/>
          </a:p>
          <a:p>
            <a:pPr indent="-342900" lvl="0" marL="457200" rtl="0" algn="l">
              <a:lnSpc>
                <a:spcPct val="100000"/>
              </a:lnSpc>
              <a:spcBef>
                <a:spcPts val="0"/>
              </a:spcBef>
              <a:spcAft>
                <a:spcPts val="0"/>
              </a:spcAft>
              <a:buSzPts val="1800"/>
              <a:buAutoNum type="arabicPeriod"/>
            </a:pPr>
            <a:r>
              <a:rPr lang="en"/>
              <a:t>Analyzing instruction</a:t>
            </a:r>
            <a:endParaRPr/>
          </a:p>
          <a:p>
            <a:pPr indent="-342900" lvl="0" marL="457200" rtl="0" algn="l">
              <a:lnSpc>
                <a:spcPct val="100000"/>
              </a:lnSpc>
              <a:spcBef>
                <a:spcPts val="0"/>
              </a:spcBef>
              <a:spcAft>
                <a:spcPts val="0"/>
              </a:spcAft>
              <a:buSzPts val="1800"/>
              <a:buAutoNum type="arabicPeriod"/>
            </a:pPr>
            <a:r>
              <a:rPr lang="en"/>
              <a:t>Reflecting</a:t>
            </a:r>
            <a:endParaRPr/>
          </a:p>
          <a:p>
            <a:pPr indent="0" lvl="0" marL="0" rtl="0" algn="l">
              <a:spcBef>
                <a:spcPts val="16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ph type="title"/>
          </p:nvPr>
        </p:nvSpPr>
        <p:spPr>
          <a:xfrm>
            <a:off x="311700" y="202975"/>
            <a:ext cx="8520600" cy="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Task 4</a:t>
            </a:r>
            <a:endParaRPr/>
          </a:p>
        </p:txBody>
      </p:sp>
      <p:sp>
        <p:nvSpPr>
          <p:cNvPr id="103" name="Google Shape;103;p20"/>
          <p:cNvSpPr txBox="1"/>
          <p:nvPr>
            <p:ph idx="1" type="body"/>
          </p:nvPr>
        </p:nvSpPr>
        <p:spPr>
          <a:xfrm>
            <a:off x="311700" y="684900"/>
            <a:ext cx="8520600" cy="339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How do I</a:t>
            </a:r>
            <a:r>
              <a:rPr b="1" lang="en"/>
              <a:t> plan and implement a lesson?  How do I adjust the lesson as I teach it to meet student needs? How do I reflect on my practice?</a:t>
            </a:r>
            <a:endParaRPr b="1"/>
          </a:p>
          <a:p>
            <a:pPr indent="0" lvl="0" marL="0" rtl="0" algn="l">
              <a:spcBef>
                <a:spcPts val="1600"/>
              </a:spcBef>
              <a:spcAft>
                <a:spcPts val="0"/>
              </a:spcAft>
              <a:buClr>
                <a:schemeClr val="dk1"/>
              </a:buClr>
              <a:buSzPts val="1100"/>
              <a:buFont typeface="Arial"/>
              <a:buNone/>
            </a:pPr>
            <a:r>
              <a:rPr lang="en"/>
              <a:t>This Task is </a:t>
            </a:r>
            <a:r>
              <a:rPr lang="en"/>
              <a:t>summative and scored by ETS. This Task score is doubled and contributes to your summary score.</a:t>
            </a:r>
            <a:endParaRPr/>
          </a:p>
          <a:p>
            <a:pPr indent="0" lvl="0" marL="0" rtl="0" algn="l">
              <a:spcBef>
                <a:spcPts val="1600"/>
              </a:spcBef>
              <a:spcAft>
                <a:spcPts val="0"/>
              </a:spcAft>
              <a:buClr>
                <a:schemeClr val="dk1"/>
              </a:buClr>
              <a:buSzPts val="1100"/>
              <a:buFont typeface="Arial"/>
              <a:buNone/>
            </a:pPr>
            <a:r>
              <a:rPr lang="en"/>
              <a:t>You will create artifacts, including an unedited 15-minute video clip.</a:t>
            </a:r>
            <a:endParaRPr/>
          </a:p>
          <a:p>
            <a:pPr indent="0" lvl="0" marL="0" rtl="0" algn="l">
              <a:spcBef>
                <a:spcPts val="1600"/>
              </a:spcBef>
              <a:spcAft>
                <a:spcPts val="0"/>
              </a:spcAft>
              <a:buClr>
                <a:schemeClr val="dk1"/>
              </a:buClr>
              <a:buSzPts val="1100"/>
              <a:buFont typeface="Arial"/>
              <a:buNone/>
            </a:pPr>
            <a:r>
              <a:rPr lang="en"/>
              <a:t>You will create narratives that includes description of your process for:</a:t>
            </a:r>
            <a:endParaRPr/>
          </a:p>
          <a:p>
            <a:pPr indent="-342900" lvl="0" marL="457200" rtl="0" algn="l">
              <a:spcBef>
                <a:spcPts val="1600"/>
              </a:spcBef>
              <a:spcAft>
                <a:spcPts val="0"/>
              </a:spcAft>
              <a:buSzPts val="1800"/>
              <a:buAutoNum type="arabicPeriod"/>
            </a:pPr>
            <a:r>
              <a:rPr lang="en"/>
              <a:t>Planning</a:t>
            </a:r>
            <a:endParaRPr/>
          </a:p>
          <a:p>
            <a:pPr indent="-342900" lvl="0" marL="457200" rtl="0" algn="l">
              <a:spcBef>
                <a:spcPts val="0"/>
              </a:spcBef>
              <a:spcAft>
                <a:spcPts val="0"/>
              </a:spcAft>
              <a:buSzPts val="1800"/>
              <a:buAutoNum type="arabicPeriod"/>
            </a:pPr>
            <a:r>
              <a:rPr lang="en"/>
              <a:t>Implementing the plan</a:t>
            </a:r>
            <a:endParaRPr/>
          </a:p>
          <a:p>
            <a:pPr indent="-342900" lvl="0" marL="457200" rtl="0" algn="l">
              <a:spcBef>
                <a:spcPts val="0"/>
              </a:spcBef>
              <a:spcAft>
                <a:spcPts val="0"/>
              </a:spcAft>
              <a:buSzPts val="1800"/>
              <a:buAutoNum type="arabicPeriod"/>
            </a:pPr>
            <a:r>
              <a:rPr lang="en"/>
              <a:t>Understanding the two focus students</a:t>
            </a:r>
            <a:endParaRPr/>
          </a:p>
          <a:p>
            <a:pPr indent="-342900" lvl="0" marL="457200" rtl="0" algn="l">
              <a:spcBef>
                <a:spcPts val="0"/>
              </a:spcBef>
              <a:spcAft>
                <a:spcPts val="0"/>
              </a:spcAft>
              <a:buSzPts val="1800"/>
              <a:buAutoNum type="arabicPeriod"/>
            </a:pPr>
            <a:r>
              <a:rPr lang="en"/>
              <a:t>Reflecting</a:t>
            </a:r>
            <a:endParaRPr/>
          </a:p>
          <a:p>
            <a:pPr indent="-342900" lvl="0" marL="457200" rtl="0" algn="l">
              <a:spcBef>
                <a:spcPts val="0"/>
              </a:spcBef>
              <a:spcAft>
                <a:spcPts val="0"/>
              </a:spcAft>
              <a:buSzPts val="1800"/>
              <a:buAutoNum type="arabicPeriod"/>
            </a:pPr>
            <a:r>
              <a:rPr lang="en"/>
              <a:t>Response to the video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